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7" r:id="rId1"/>
  </p:sldMasterIdLst>
  <p:notesMasterIdLst>
    <p:notesMasterId r:id="rId15"/>
  </p:notesMasterIdLst>
  <p:sldIdLst>
    <p:sldId id="669" r:id="rId2"/>
    <p:sldId id="670" r:id="rId3"/>
    <p:sldId id="699" r:id="rId4"/>
    <p:sldId id="700" r:id="rId5"/>
    <p:sldId id="701" r:id="rId6"/>
    <p:sldId id="702" r:id="rId7"/>
    <p:sldId id="703" r:id="rId8"/>
    <p:sldId id="704" r:id="rId9"/>
    <p:sldId id="698" r:id="rId10"/>
    <p:sldId id="690" r:id="rId11"/>
    <p:sldId id="696" r:id="rId12"/>
    <p:sldId id="697" r:id="rId13"/>
    <p:sldId id="649" r:id="rId1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12" userDrawn="1">
          <p15:clr>
            <a:srgbClr val="A4A3A4"/>
          </p15:clr>
        </p15:guide>
        <p15:guide id="2" pos="14830" userDrawn="1">
          <p15:clr>
            <a:srgbClr val="A4A3A4"/>
          </p15:clr>
        </p15:guide>
        <p15:guide id="3" pos="526" userDrawn="1">
          <p15:clr>
            <a:srgbClr val="A4A3A4"/>
          </p15:clr>
        </p15:guide>
        <p15:guide id="5" orient="horz" pos="528" userDrawn="1">
          <p15:clr>
            <a:srgbClr val="A4A3A4"/>
          </p15:clr>
        </p15:guide>
        <p15:guide id="41" pos="7678" userDrawn="1">
          <p15:clr>
            <a:srgbClr val="A4A3A4"/>
          </p15:clr>
        </p15:guide>
        <p15:guide id="46" orient="horz" pos="43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7F7F7F"/>
    <a:srgbClr val="54AEC9"/>
    <a:srgbClr val="06919A"/>
    <a:srgbClr val="242C35"/>
    <a:srgbClr val="B8B8B8"/>
    <a:srgbClr val="566A86"/>
    <a:srgbClr val="525252"/>
    <a:srgbClr val="0E80C9"/>
    <a:srgbClr val="414E5E"/>
    <a:srgbClr val="38455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00" autoAdjust="0"/>
    <p:restoredTop sz="94950" autoAdjust="0"/>
  </p:normalViewPr>
  <p:slideViewPr>
    <p:cSldViewPr snapToGrid="0" snapToObjects="1">
      <p:cViewPr varScale="1">
        <p:scale>
          <a:sx n="49" d="100"/>
          <a:sy n="49" d="100"/>
        </p:scale>
        <p:origin x="960" y="200"/>
      </p:cViewPr>
      <p:guideLst>
        <p:guide orient="horz" pos="8112"/>
        <p:guide pos="14830"/>
        <p:guide pos="526"/>
        <p:guide orient="horz" pos="528"/>
        <p:guide pos="7678"/>
        <p:guide orient="horz" pos="4344"/>
      </p:guideLst>
    </p:cSldViewPr>
  </p:slideViewPr>
  <p:notesTextViewPr>
    <p:cViewPr>
      <p:scale>
        <a:sx n="100" d="100"/>
        <a:sy n="100" d="100"/>
      </p:scale>
      <p:origin x="0" y="0"/>
    </p:cViewPr>
  </p:notesTextViewPr>
  <p:sorterViewPr>
    <p:cViewPr>
      <p:scale>
        <a:sx n="24" d="100"/>
        <a:sy n="24"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Lato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Lato Regular" charset="0"/>
              </a:defRPr>
            </a:lvl1pPr>
          </a:lstStyle>
          <a:p>
            <a:fld id="{EFC10EE1-B198-C942-8235-326C972CBB30}" type="datetimeFigureOut">
              <a:rPr lang="en-US" smtClean="0"/>
              <a:pPr/>
              <a:t>12/2/18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Lato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Lato Regular"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Lato Regular" charset="0"/>
        <a:ea typeface="+mn-ea"/>
        <a:cs typeface="+mn-cs"/>
      </a:defRPr>
    </a:lvl1pPr>
    <a:lvl2pPr marL="914217" algn="l" defTabSz="914217" rtl="0" eaLnBrk="1" latinLnBrk="0" hangingPunct="1">
      <a:defRPr sz="2400" b="0" i="0" kern="1200">
        <a:solidFill>
          <a:schemeClr val="tx1"/>
        </a:solidFill>
        <a:latin typeface="Lato Regular" charset="0"/>
        <a:ea typeface="+mn-ea"/>
        <a:cs typeface="+mn-cs"/>
      </a:defRPr>
    </a:lvl2pPr>
    <a:lvl3pPr marL="1828434" algn="l" defTabSz="914217" rtl="0" eaLnBrk="1" latinLnBrk="0" hangingPunct="1">
      <a:defRPr sz="2400" b="0" i="0" kern="1200">
        <a:solidFill>
          <a:schemeClr val="tx1"/>
        </a:solidFill>
        <a:latin typeface="Lato Regular" charset="0"/>
        <a:ea typeface="+mn-ea"/>
        <a:cs typeface="+mn-cs"/>
      </a:defRPr>
    </a:lvl3pPr>
    <a:lvl4pPr marL="2742651" algn="l" defTabSz="914217" rtl="0" eaLnBrk="1" latinLnBrk="0" hangingPunct="1">
      <a:defRPr sz="2400" b="0" i="0" kern="1200">
        <a:solidFill>
          <a:schemeClr val="tx1"/>
        </a:solidFill>
        <a:latin typeface="Lato Regular" charset="0"/>
        <a:ea typeface="+mn-ea"/>
        <a:cs typeface="+mn-cs"/>
      </a:defRPr>
    </a:lvl4pPr>
    <a:lvl5pPr marL="3656868" algn="l" defTabSz="914217" rtl="0" eaLnBrk="1" latinLnBrk="0" hangingPunct="1">
      <a:defRPr sz="2400" b="0" i="0" kern="1200">
        <a:solidFill>
          <a:schemeClr val="tx1"/>
        </a:solidFill>
        <a:latin typeface="Lato Regular"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a:t>
            </a:fld>
            <a:endParaRPr lang="en-US"/>
          </a:p>
        </p:txBody>
      </p:sp>
    </p:spTree>
    <p:extLst>
      <p:ext uri="{BB962C8B-B14F-4D97-AF65-F5344CB8AC3E}">
        <p14:creationId xmlns:p14="http://schemas.microsoft.com/office/powerpoint/2010/main" val="2712208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10</a:t>
            </a:fld>
            <a:endParaRPr lang="en-US"/>
          </a:p>
        </p:txBody>
      </p:sp>
    </p:spTree>
    <p:extLst>
      <p:ext uri="{BB962C8B-B14F-4D97-AF65-F5344CB8AC3E}">
        <p14:creationId xmlns:p14="http://schemas.microsoft.com/office/powerpoint/2010/main" val="500245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11</a:t>
            </a:fld>
            <a:endParaRPr lang="en-US"/>
          </a:p>
        </p:txBody>
      </p:sp>
    </p:spTree>
    <p:extLst>
      <p:ext uri="{BB962C8B-B14F-4D97-AF65-F5344CB8AC3E}">
        <p14:creationId xmlns:p14="http://schemas.microsoft.com/office/powerpoint/2010/main" val="1146130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12</a:t>
            </a:fld>
            <a:endParaRPr lang="en-US"/>
          </a:p>
        </p:txBody>
      </p:sp>
    </p:spTree>
    <p:extLst>
      <p:ext uri="{BB962C8B-B14F-4D97-AF65-F5344CB8AC3E}">
        <p14:creationId xmlns:p14="http://schemas.microsoft.com/office/powerpoint/2010/main" val="540694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2</a:t>
            </a:fld>
            <a:endParaRPr lang="en-US"/>
          </a:p>
        </p:txBody>
      </p:sp>
    </p:spTree>
    <p:extLst>
      <p:ext uri="{BB962C8B-B14F-4D97-AF65-F5344CB8AC3E}">
        <p14:creationId xmlns:p14="http://schemas.microsoft.com/office/powerpoint/2010/main" val="1146950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3</a:t>
            </a:fld>
            <a:endParaRPr lang="en-US"/>
          </a:p>
        </p:txBody>
      </p:sp>
    </p:spTree>
    <p:extLst>
      <p:ext uri="{BB962C8B-B14F-4D97-AF65-F5344CB8AC3E}">
        <p14:creationId xmlns:p14="http://schemas.microsoft.com/office/powerpoint/2010/main" val="2534176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4</a:t>
            </a:fld>
            <a:endParaRPr lang="en-US"/>
          </a:p>
        </p:txBody>
      </p:sp>
    </p:spTree>
    <p:extLst>
      <p:ext uri="{BB962C8B-B14F-4D97-AF65-F5344CB8AC3E}">
        <p14:creationId xmlns:p14="http://schemas.microsoft.com/office/powerpoint/2010/main" val="1284978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5</a:t>
            </a:fld>
            <a:endParaRPr lang="en-US"/>
          </a:p>
        </p:txBody>
      </p:sp>
    </p:spTree>
    <p:extLst>
      <p:ext uri="{BB962C8B-B14F-4D97-AF65-F5344CB8AC3E}">
        <p14:creationId xmlns:p14="http://schemas.microsoft.com/office/powerpoint/2010/main" val="386850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6</a:t>
            </a:fld>
            <a:endParaRPr lang="en-US"/>
          </a:p>
        </p:txBody>
      </p:sp>
    </p:spTree>
    <p:extLst>
      <p:ext uri="{BB962C8B-B14F-4D97-AF65-F5344CB8AC3E}">
        <p14:creationId xmlns:p14="http://schemas.microsoft.com/office/powerpoint/2010/main" val="65571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7</a:t>
            </a:fld>
            <a:endParaRPr lang="en-US"/>
          </a:p>
        </p:txBody>
      </p:sp>
    </p:spTree>
    <p:extLst>
      <p:ext uri="{BB962C8B-B14F-4D97-AF65-F5344CB8AC3E}">
        <p14:creationId xmlns:p14="http://schemas.microsoft.com/office/powerpoint/2010/main" val="3644820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8</a:t>
            </a:fld>
            <a:endParaRPr lang="en-US"/>
          </a:p>
        </p:txBody>
      </p:sp>
    </p:spTree>
    <p:extLst>
      <p:ext uri="{BB962C8B-B14F-4D97-AF65-F5344CB8AC3E}">
        <p14:creationId xmlns:p14="http://schemas.microsoft.com/office/powerpoint/2010/main" val="287606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D8A9B0-80EF-A34D-B345-E2DEC5501E01}" type="slidenum">
              <a:rPr lang="en-US" smtClean="0"/>
              <a:t>9</a:t>
            </a:fld>
            <a:endParaRPr lang="en-US"/>
          </a:p>
        </p:txBody>
      </p:sp>
    </p:spTree>
    <p:extLst>
      <p:ext uri="{BB962C8B-B14F-4D97-AF65-F5344CB8AC3E}">
        <p14:creationId xmlns:p14="http://schemas.microsoft.com/office/powerpoint/2010/main" val="2262318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3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01">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2E73FE18-EB2E-8C43-8B3B-3A66F21D4078}"/>
              </a:ext>
            </a:extLst>
          </p:cNvPr>
          <p:cNvSpPr>
            <a:spLocks noGrp="1"/>
          </p:cNvSpPr>
          <p:nvPr>
            <p:ph type="pic" sz="quarter" idx="14"/>
          </p:nvPr>
        </p:nvSpPr>
        <p:spPr>
          <a:xfrm>
            <a:off x="1645117" y="4463866"/>
            <a:ext cx="4782088" cy="4788266"/>
          </a:xfrm>
          <a:prstGeom prst="ellipse">
            <a:avLst/>
          </a:prstGeom>
          <a:solidFill>
            <a:schemeClr val="bg1">
              <a:lumMod val="95000"/>
            </a:schemeClr>
          </a:solidFill>
        </p:spPr>
        <p:txBody>
          <a:bodyPr>
            <a:normAutofit/>
          </a:bodyPr>
          <a:lstStyle>
            <a:lvl1pPr>
              <a:defRPr sz="1500"/>
            </a:lvl1pPr>
          </a:lstStyle>
          <a:p>
            <a:endParaRPr lang="en-US" dirty="0"/>
          </a:p>
        </p:txBody>
      </p:sp>
    </p:spTree>
    <p:extLst>
      <p:ext uri="{BB962C8B-B14F-4D97-AF65-F5344CB8AC3E}">
        <p14:creationId xmlns:p14="http://schemas.microsoft.com/office/powerpoint/2010/main" val="254498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02">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0" y="5029199"/>
            <a:ext cx="24377015" cy="8686799"/>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3344664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03">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0" y="0"/>
            <a:ext cx="24377650" cy="13716000"/>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198919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04">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16033971" y="2448441"/>
            <a:ext cx="4948235" cy="8770815"/>
          </a:xfrm>
          <a:prstGeom prst="rect">
            <a:avLst/>
          </a:prstGeom>
          <a:solidFill>
            <a:schemeClr val="bg1">
              <a:lumMod val="95000"/>
            </a:schemeClr>
          </a:solidFill>
        </p:spPr>
        <p:txBody>
          <a:bodyPr>
            <a:normAutofit/>
          </a:bodyPr>
          <a:lstStyle>
            <a:lvl1pPr>
              <a:defRPr sz="4000"/>
            </a:lvl1pPr>
          </a:lstStyle>
          <a:p>
            <a:endParaRPr lang="en-US" dirty="0"/>
          </a:p>
        </p:txBody>
      </p:sp>
    </p:spTree>
    <p:extLst>
      <p:ext uri="{BB962C8B-B14F-4D97-AF65-F5344CB8AC3E}">
        <p14:creationId xmlns:p14="http://schemas.microsoft.com/office/powerpoint/2010/main" val="1363362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05">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15293773" y="2519817"/>
            <a:ext cx="6531791" cy="8671726"/>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3007888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06">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15735950" y="2657793"/>
            <a:ext cx="12995551" cy="8174077"/>
          </a:xfrm>
          <a:prstGeom prst="rect">
            <a:avLst/>
          </a:prstGeom>
          <a:solidFill>
            <a:schemeClr val="bg1">
              <a:lumMod val="95000"/>
            </a:schemeClr>
          </a:solidFill>
        </p:spPr>
        <p:txBody>
          <a:bodyPr>
            <a:normAutofit/>
          </a:bodyPr>
          <a:lstStyle>
            <a:lvl1pPr>
              <a:defRPr sz="4000"/>
            </a:lvl1pPr>
          </a:lstStyle>
          <a:p>
            <a:endParaRPr lang="en-US"/>
          </a:p>
        </p:txBody>
      </p:sp>
    </p:spTree>
    <p:extLst>
      <p:ext uri="{BB962C8B-B14F-4D97-AF65-F5344CB8AC3E}">
        <p14:creationId xmlns:p14="http://schemas.microsoft.com/office/powerpoint/2010/main" val="2450659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A0C21A69-CE6F-2440-BAE4-5A4B3040CF2A}" type="datetimeFigureOut">
              <a:rPr lang="en-US" smtClean="0"/>
              <a:t>12/2/18</a:t>
            </a:fld>
            <a:endParaRPr lang="en-US"/>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EBE3AD81-3AD4-9C46-856E-C08CF1183C60}" type="slidenum">
              <a:rPr lang="en-US" smtClean="0"/>
              <a:t>‹#›</a:t>
            </a:fld>
            <a:endParaRPr lang="en-US"/>
          </a:p>
        </p:txBody>
      </p:sp>
    </p:spTree>
    <p:extLst>
      <p:ext uri="{BB962C8B-B14F-4D97-AF65-F5344CB8AC3E}">
        <p14:creationId xmlns:p14="http://schemas.microsoft.com/office/powerpoint/2010/main" val="1928189300"/>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Lst>
  <p:hf hdr="0" ftr="0" dt="0"/>
  <p:txStyles>
    <p:titleStyle>
      <a:lvl1pPr algn="l" defTabSz="1828343" rtl="0" eaLnBrk="1" latinLnBrk="0" hangingPunct="1">
        <a:lnSpc>
          <a:spcPct val="90000"/>
        </a:lnSpc>
        <a:spcBef>
          <a:spcPct val="0"/>
        </a:spcBef>
        <a:buNone/>
        <a:defRPr sz="6000" b="0" i="0" kern="1200">
          <a:solidFill>
            <a:schemeClr val="tx1"/>
          </a:solidFill>
          <a:latin typeface="Lato Regular" charset="0"/>
          <a:ea typeface="Lato Regular" charset="0"/>
          <a:cs typeface="Lato Regular" charset="0"/>
        </a:defRPr>
      </a:lvl1pPr>
    </p:titleStyle>
    <p:bodyStyle>
      <a:lvl1pPr marL="0" indent="0" algn="l" defTabSz="1828343" rtl="0" eaLnBrk="1" latinLnBrk="0" hangingPunct="1">
        <a:lnSpc>
          <a:spcPct val="90000"/>
        </a:lnSpc>
        <a:spcBef>
          <a:spcPts val="2000"/>
        </a:spcBef>
        <a:buFont typeface="Arial" panose="020B0604020202020204" pitchFamily="34" charset="0"/>
        <a:buNone/>
        <a:defRPr sz="4000" b="0" i="0" kern="1200">
          <a:solidFill>
            <a:schemeClr val="tx1"/>
          </a:solidFill>
          <a:latin typeface="Lato Regular" charset="0"/>
          <a:ea typeface="Lato Regular" charset="0"/>
          <a:cs typeface="Lato Regular" charset="0"/>
        </a:defRPr>
      </a:lvl1pPr>
      <a:lvl2pPr marL="914171" indent="0" algn="l" defTabSz="1828343" rtl="0" eaLnBrk="1" latinLnBrk="0" hangingPunct="1">
        <a:lnSpc>
          <a:spcPct val="90000"/>
        </a:lnSpc>
        <a:spcBef>
          <a:spcPts val="1000"/>
        </a:spcBef>
        <a:buFont typeface="Arial" panose="020B0604020202020204" pitchFamily="34" charset="0"/>
        <a:buNone/>
        <a:defRPr sz="3200" b="0" i="0" kern="1200">
          <a:solidFill>
            <a:schemeClr val="tx1"/>
          </a:solidFill>
          <a:latin typeface="Lato Regular" charset="0"/>
          <a:ea typeface="Lato Regular" charset="0"/>
          <a:cs typeface="Lato Regular" charset="0"/>
        </a:defRPr>
      </a:lvl2pPr>
      <a:lvl3pPr marL="1828343" indent="0" algn="l" defTabSz="1828343" rtl="0" eaLnBrk="1" latinLnBrk="0" hangingPunct="1">
        <a:lnSpc>
          <a:spcPct val="90000"/>
        </a:lnSpc>
        <a:spcBef>
          <a:spcPts val="1000"/>
        </a:spcBef>
        <a:buFont typeface="Arial" panose="020B0604020202020204" pitchFamily="34" charset="0"/>
        <a:buNone/>
        <a:defRPr sz="2400" b="0" i="0" kern="1200">
          <a:solidFill>
            <a:schemeClr val="tx1"/>
          </a:solidFill>
          <a:latin typeface="Lato Regular" charset="0"/>
          <a:ea typeface="Lato Regular" charset="0"/>
          <a:cs typeface="Lato Regular" charset="0"/>
        </a:defRPr>
      </a:lvl3pPr>
      <a:lvl4pPr marL="2742514" indent="0" algn="l" defTabSz="182834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4pPr>
      <a:lvl5pPr marL="3656685" indent="0" algn="l" defTabSz="1828343" rtl="0" eaLnBrk="1" latinLnBrk="0" hangingPunct="1">
        <a:lnSpc>
          <a:spcPct val="90000"/>
        </a:lnSpc>
        <a:spcBef>
          <a:spcPts val="1000"/>
        </a:spcBef>
        <a:buFont typeface="Arial" panose="020B0604020202020204" pitchFamily="34" charset="0"/>
        <a:buNone/>
        <a:defRPr sz="2000" b="0" i="0" kern="1200">
          <a:solidFill>
            <a:schemeClr val="tx1"/>
          </a:solidFill>
          <a:latin typeface="Lato Regular" charset="0"/>
          <a:ea typeface="Lato Regular" charset="0"/>
          <a:cs typeface="Lato Regular"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tif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1C42D-4DD5-5841-B097-0D674075F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8"/>
            <a:ext cx="24377650" cy="13715857"/>
          </a:xfrm>
          <a:prstGeom prst="rect">
            <a:avLst/>
          </a:prstGeom>
        </p:spPr>
      </p:pic>
      <p:grpSp>
        <p:nvGrpSpPr>
          <p:cNvPr id="10" name="Group 9">
            <a:extLst>
              <a:ext uri="{FF2B5EF4-FFF2-40B4-BE49-F238E27FC236}">
                <a16:creationId xmlns:a16="http://schemas.microsoft.com/office/drawing/2014/main" id="{E3BA9764-5F0A-7B48-A5D9-EFBE55430B73}"/>
              </a:ext>
            </a:extLst>
          </p:cNvPr>
          <p:cNvGrpSpPr/>
          <p:nvPr/>
        </p:nvGrpSpPr>
        <p:grpSpPr>
          <a:xfrm>
            <a:off x="7048313" y="3818294"/>
            <a:ext cx="14088110" cy="8295401"/>
            <a:chOff x="6571234" y="2797763"/>
            <a:chExt cx="14088110" cy="8295401"/>
          </a:xfrm>
        </p:grpSpPr>
        <p:grpSp>
          <p:nvGrpSpPr>
            <p:cNvPr id="9" name="Group 8">
              <a:extLst>
                <a:ext uri="{FF2B5EF4-FFF2-40B4-BE49-F238E27FC236}">
                  <a16:creationId xmlns:a16="http://schemas.microsoft.com/office/drawing/2014/main" id="{D2598473-D86A-204E-8517-1BE03E800D2D}"/>
                </a:ext>
              </a:extLst>
            </p:cNvPr>
            <p:cNvGrpSpPr/>
            <p:nvPr/>
          </p:nvGrpSpPr>
          <p:grpSpPr>
            <a:xfrm>
              <a:off x="6571234" y="4838824"/>
              <a:ext cx="14088110" cy="6254340"/>
              <a:chOff x="6571234" y="5297438"/>
              <a:chExt cx="14088110" cy="6254340"/>
            </a:xfrm>
          </p:grpSpPr>
          <p:sp>
            <p:nvSpPr>
              <p:cNvPr id="6" name="TextBox 5"/>
              <p:cNvSpPr txBox="1"/>
              <p:nvPr/>
            </p:nvSpPr>
            <p:spPr>
              <a:xfrm>
                <a:off x="6571234" y="5297438"/>
                <a:ext cx="14088110" cy="1631216"/>
              </a:xfrm>
              <a:prstGeom prst="rect">
                <a:avLst/>
              </a:prstGeom>
              <a:noFill/>
            </p:spPr>
            <p:txBody>
              <a:bodyPr wrap="square" rtlCol="0">
                <a:spAutoFit/>
              </a:bodyPr>
              <a:lstStyle/>
              <a:p>
                <a:r>
                  <a:rPr lang="en-US" sz="10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House Price Prediction</a:t>
                </a:r>
              </a:p>
            </p:txBody>
          </p:sp>
          <p:sp>
            <p:nvSpPr>
              <p:cNvPr id="18" name="TextBox 17">
                <a:extLst>
                  <a:ext uri="{FF2B5EF4-FFF2-40B4-BE49-F238E27FC236}">
                    <a16:creationId xmlns:a16="http://schemas.microsoft.com/office/drawing/2014/main" id="{9B57B822-7A0C-6848-BB12-849399ADD4F0}"/>
                  </a:ext>
                </a:extLst>
              </p:cNvPr>
              <p:cNvSpPr txBox="1"/>
              <p:nvPr/>
            </p:nvSpPr>
            <p:spPr>
              <a:xfrm>
                <a:off x="6571234" y="8689456"/>
                <a:ext cx="9455152" cy="2862322"/>
              </a:xfrm>
              <a:prstGeom prst="rect">
                <a:avLst/>
              </a:prstGeom>
              <a:noFill/>
            </p:spPr>
            <p:txBody>
              <a:bodyPr wrap="square" rtlCol="0">
                <a:spAutoFit/>
              </a:bodyPr>
              <a:lstStyle/>
              <a:p>
                <a:r>
                  <a:rPr lang="en-US" b="1" spc="300" dirty="0">
                    <a:latin typeface="Lato" panose="020F0502020204030203" pitchFamily="34" charset="0"/>
                    <a:ea typeface="Lato" panose="020F0502020204030203" pitchFamily="34" charset="0"/>
                    <a:cs typeface="Lato" panose="020F0502020204030203" pitchFamily="34" charset="0"/>
                  </a:rPr>
                  <a:t>Team MLAIRE:</a:t>
                </a:r>
              </a:p>
              <a:p>
                <a:r>
                  <a:rPr lang="en-US" spc="300" dirty="0">
                    <a:latin typeface="Lato" panose="020F0502020204030203" pitchFamily="34" charset="0"/>
                    <a:ea typeface="Lato" panose="020F0502020204030203" pitchFamily="34" charset="0"/>
                    <a:cs typeface="Lato" panose="020F0502020204030203" pitchFamily="34" charset="0"/>
                  </a:rPr>
                  <a:t>Tina Agarwal</a:t>
                </a:r>
              </a:p>
              <a:p>
                <a:r>
                  <a:rPr lang="en-US" spc="300" dirty="0">
                    <a:latin typeface="Lato" panose="020F0502020204030203" pitchFamily="34" charset="0"/>
                    <a:ea typeface="Lato" panose="020F0502020204030203" pitchFamily="34" charset="0"/>
                    <a:cs typeface="Lato" panose="020F0502020204030203" pitchFamily="34" charset="0"/>
                  </a:rPr>
                  <a:t>Chi Iong Ansjory</a:t>
                </a:r>
              </a:p>
              <a:p>
                <a:r>
                  <a:rPr lang="en-US" spc="300" dirty="0" err="1">
                    <a:latin typeface="Lato" panose="020F0502020204030203" pitchFamily="34" charset="0"/>
                    <a:ea typeface="Lato" panose="020F0502020204030203" pitchFamily="34" charset="0"/>
                    <a:cs typeface="Lato" panose="020F0502020204030203" pitchFamily="34" charset="0"/>
                  </a:rPr>
                  <a:t>Soodong</a:t>
                </a:r>
                <a:r>
                  <a:rPr lang="en-US" spc="300" dirty="0">
                    <a:latin typeface="Lato" panose="020F0502020204030203" pitchFamily="34" charset="0"/>
                    <a:ea typeface="Lato" panose="020F0502020204030203" pitchFamily="34" charset="0"/>
                    <a:cs typeface="Lato" panose="020F0502020204030203" pitchFamily="34" charset="0"/>
                  </a:rPr>
                  <a:t> Kim</a:t>
                </a:r>
              </a:p>
              <a:p>
                <a:r>
                  <a:rPr lang="en-US" spc="300" dirty="0">
                    <a:latin typeface="Lato" panose="020F0502020204030203" pitchFamily="34" charset="0"/>
                    <a:ea typeface="Lato" panose="020F0502020204030203" pitchFamily="34" charset="0"/>
                    <a:cs typeface="Lato" panose="020F0502020204030203" pitchFamily="34" charset="0"/>
                  </a:rPr>
                  <a:t>Prabhat Tripathi</a:t>
                </a:r>
              </a:p>
            </p:txBody>
          </p:sp>
        </p:grpSp>
        <p:sp>
          <p:nvSpPr>
            <p:cNvPr id="19" name="Shape 2624">
              <a:extLst>
                <a:ext uri="{FF2B5EF4-FFF2-40B4-BE49-F238E27FC236}">
                  <a16:creationId xmlns:a16="http://schemas.microsoft.com/office/drawing/2014/main" id="{1712C0FA-AED5-4348-91F6-67A07DABFBDA}"/>
                </a:ext>
              </a:extLst>
            </p:cNvPr>
            <p:cNvSpPr/>
            <p:nvPr/>
          </p:nvSpPr>
          <p:spPr>
            <a:xfrm>
              <a:off x="6635402" y="2797763"/>
              <a:ext cx="1402334" cy="1402334"/>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pic>
        <p:nvPicPr>
          <p:cNvPr id="2" name="Picture 1">
            <a:extLst>
              <a:ext uri="{FF2B5EF4-FFF2-40B4-BE49-F238E27FC236}">
                <a16:creationId xmlns:a16="http://schemas.microsoft.com/office/drawing/2014/main" id="{2FE98C43-A40F-C948-BD6D-016328954A63}"/>
              </a:ext>
            </a:extLst>
          </p:cNvPr>
          <p:cNvPicPr>
            <a:picLocks noChangeAspect="1"/>
          </p:cNvPicPr>
          <p:nvPr/>
        </p:nvPicPr>
        <p:blipFill>
          <a:blip r:embed="rId4"/>
          <a:stretch>
            <a:fillRect/>
          </a:stretch>
        </p:blipFill>
        <p:spPr>
          <a:xfrm>
            <a:off x="13995396" y="9773885"/>
            <a:ext cx="6096000" cy="1270000"/>
          </a:xfrm>
          <a:prstGeom prst="rect">
            <a:avLst/>
          </a:prstGeom>
        </p:spPr>
      </p:pic>
      <p:sp>
        <p:nvSpPr>
          <p:cNvPr id="11" name="TextBox 10">
            <a:extLst>
              <a:ext uri="{FF2B5EF4-FFF2-40B4-BE49-F238E27FC236}">
                <a16:creationId xmlns:a16="http://schemas.microsoft.com/office/drawing/2014/main" id="{B9F0BD05-7E8D-7A4D-A699-56FAB2E7FF61}"/>
              </a:ext>
            </a:extLst>
          </p:cNvPr>
          <p:cNvSpPr txBox="1"/>
          <p:nvPr/>
        </p:nvSpPr>
        <p:spPr>
          <a:xfrm>
            <a:off x="13995396" y="10985696"/>
            <a:ext cx="7323186" cy="954107"/>
          </a:xfrm>
          <a:prstGeom prst="rect">
            <a:avLst/>
          </a:prstGeom>
          <a:noFill/>
        </p:spPr>
        <p:txBody>
          <a:bodyPr wrap="square" rtlCol="0">
            <a:spAutoFit/>
          </a:bodyPr>
          <a:lstStyle/>
          <a:p>
            <a:r>
              <a:rPr lang="en-US" sz="2800" b="1" spc="300" dirty="0">
                <a:solidFill>
                  <a:schemeClr val="accent5">
                    <a:lumMod val="25000"/>
                  </a:schemeClr>
                </a:solidFill>
                <a:latin typeface="Lato" panose="020F0502020204030203" pitchFamily="34" charset="0"/>
                <a:ea typeface="Lato" panose="020F0502020204030203" pitchFamily="34" charset="0"/>
                <a:cs typeface="Arial" panose="020B0604020202020204" pitchFamily="34" charset="0"/>
              </a:rPr>
              <a:t>Fall 2018 MIDS DATASCI W207:</a:t>
            </a:r>
          </a:p>
          <a:p>
            <a:r>
              <a:rPr lang="en-US" sz="2800" spc="300" dirty="0">
                <a:solidFill>
                  <a:schemeClr val="accent5">
                    <a:lumMod val="25000"/>
                  </a:schemeClr>
                </a:solidFill>
                <a:latin typeface="Lato" panose="020F0502020204030203" pitchFamily="34" charset="0"/>
                <a:ea typeface="Lato" panose="020F0502020204030203" pitchFamily="34" charset="0"/>
                <a:cs typeface="Arial" panose="020B0604020202020204" pitchFamily="34" charset="0"/>
              </a:rPr>
              <a:t>Applied Machine Learning</a:t>
            </a:r>
          </a:p>
        </p:txBody>
      </p:sp>
    </p:spTree>
    <p:extLst>
      <p:ext uri="{BB962C8B-B14F-4D97-AF65-F5344CB8AC3E}">
        <p14:creationId xmlns:p14="http://schemas.microsoft.com/office/powerpoint/2010/main" val="397167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370C69-9157-6042-8114-AA532DC44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
            <a:ext cx="24377650" cy="13715857"/>
          </a:xfrm>
          <a:prstGeom prst="rect">
            <a:avLst/>
          </a:prstGeom>
        </p:spPr>
      </p:pic>
      <p:sp>
        <p:nvSpPr>
          <p:cNvPr id="34" name="Oval 33">
            <a:extLst>
              <a:ext uri="{FF2B5EF4-FFF2-40B4-BE49-F238E27FC236}">
                <a16:creationId xmlns:a16="http://schemas.microsoft.com/office/drawing/2014/main" id="{BF3E875E-F553-424C-B054-31A1A6CEA425}"/>
              </a:ext>
            </a:extLst>
          </p:cNvPr>
          <p:cNvSpPr/>
          <p:nvPr/>
        </p:nvSpPr>
        <p:spPr>
          <a:xfrm>
            <a:off x="2064022" y="1526919"/>
            <a:ext cx="10662160" cy="10662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BAED934-9C54-774B-9F03-9B7F6BDAC4FC}"/>
              </a:ext>
            </a:extLst>
          </p:cNvPr>
          <p:cNvGrpSpPr/>
          <p:nvPr/>
        </p:nvGrpSpPr>
        <p:grpSpPr>
          <a:xfrm>
            <a:off x="3158302" y="4738766"/>
            <a:ext cx="8473600" cy="4232987"/>
            <a:chOff x="1642026" y="1282118"/>
            <a:chExt cx="8473600" cy="4232987"/>
          </a:xfrm>
        </p:grpSpPr>
        <p:sp>
          <p:nvSpPr>
            <p:cNvPr id="23" name="TextBox 22">
              <a:extLst>
                <a:ext uri="{FF2B5EF4-FFF2-40B4-BE49-F238E27FC236}">
                  <a16:creationId xmlns:a16="http://schemas.microsoft.com/office/drawing/2014/main" id="{9EC9AFA2-EB00-3C4B-A303-5BDA2835704C}"/>
                </a:ext>
              </a:extLst>
            </p:cNvPr>
            <p:cNvSpPr txBox="1"/>
            <p:nvPr/>
          </p:nvSpPr>
          <p:spPr>
            <a:xfrm>
              <a:off x="1642026" y="2406562"/>
              <a:ext cx="8473600" cy="3108543"/>
            </a:xfrm>
            <a:prstGeom prst="rect">
              <a:avLst/>
            </a:prstGeom>
            <a:noFill/>
          </p:spPr>
          <p:txBody>
            <a:bodyPr wrap="square" rtlCol="0">
              <a:spAutoFit/>
            </a:bodyPr>
            <a:lstStyle/>
            <a:p>
              <a:pPr algn="ctr"/>
              <a:r>
                <a:rPr lang="en-US" sz="2800" dirty="0">
                  <a:solidFill>
                    <a:schemeClr val="bg1"/>
                  </a:solidFill>
                  <a:latin typeface="Lato" charset="0"/>
                  <a:ea typeface="Lato" charset="0"/>
                  <a:cs typeface="Lato" charset="0"/>
                </a:rPr>
                <a:t>Some fifty years ago there was a curious case of whale trover litigated. Likewise a fish is technically fast when it bears a waif, or any other recognized symbol of possession. These are scientific commentaries; but the commentaries of the whale men themselves sometimes consist in hard words and harder knocks.</a:t>
              </a:r>
            </a:p>
          </p:txBody>
        </p:sp>
        <p:sp>
          <p:nvSpPr>
            <p:cNvPr id="24" name="TextBox 23">
              <a:extLst>
                <a:ext uri="{FF2B5EF4-FFF2-40B4-BE49-F238E27FC236}">
                  <a16:creationId xmlns:a16="http://schemas.microsoft.com/office/drawing/2014/main" id="{5093493D-8D78-7944-B9DA-677FD025BCD4}"/>
                </a:ext>
              </a:extLst>
            </p:cNvPr>
            <p:cNvSpPr txBox="1"/>
            <p:nvPr/>
          </p:nvSpPr>
          <p:spPr>
            <a:xfrm>
              <a:off x="2107057" y="1282118"/>
              <a:ext cx="7543538" cy="1015663"/>
            </a:xfrm>
            <a:prstGeom prst="rect">
              <a:avLst/>
            </a:prstGeom>
            <a:noFill/>
          </p:spPr>
          <p:txBody>
            <a:bodyPr wrap="square" rtlCol="0">
              <a:spAutoFit/>
            </a:bodyPr>
            <a:lstStyle/>
            <a:p>
              <a:pPr algn="ctr"/>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IPHONE MOCKUP</a:t>
              </a:r>
            </a:p>
          </p:txBody>
        </p:sp>
      </p:grpSp>
      <p:grpSp>
        <p:nvGrpSpPr>
          <p:cNvPr id="18" name="Group 17">
            <a:extLst>
              <a:ext uri="{FF2B5EF4-FFF2-40B4-BE49-F238E27FC236}">
                <a16:creationId xmlns:a16="http://schemas.microsoft.com/office/drawing/2014/main" id="{0CABBA3B-4C09-1341-A4FD-9062A35E8C40}"/>
              </a:ext>
            </a:extLst>
          </p:cNvPr>
          <p:cNvGrpSpPr/>
          <p:nvPr/>
        </p:nvGrpSpPr>
        <p:grpSpPr>
          <a:xfrm>
            <a:off x="14473491" y="478593"/>
            <a:ext cx="8156850" cy="12758812"/>
            <a:chOff x="11177433" y="1757552"/>
            <a:chExt cx="6521544" cy="10200896"/>
          </a:xfrm>
        </p:grpSpPr>
        <p:pic>
          <p:nvPicPr>
            <p:cNvPr id="19" name="Picture 18" descr="iPhone6_mockup_front_white.png">
              <a:extLst>
                <a:ext uri="{FF2B5EF4-FFF2-40B4-BE49-F238E27FC236}">
                  <a16:creationId xmlns:a16="http://schemas.microsoft.com/office/drawing/2014/main" id="{88B9CD82-6EC8-8E42-B3B7-3249773B6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7433" y="1757552"/>
              <a:ext cx="6521544" cy="10200896"/>
            </a:xfrm>
            <a:prstGeom prst="rect">
              <a:avLst/>
            </a:prstGeom>
          </p:spPr>
        </p:pic>
        <p:sp>
          <p:nvSpPr>
            <p:cNvPr id="20" name="Rectangle 19">
              <a:extLst>
                <a:ext uri="{FF2B5EF4-FFF2-40B4-BE49-F238E27FC236}">
                  <a16:creationId xmlns:a16="http://schemas.microsoft.com/office/drawing/2014/main" id="{884B8265-9178-824C-8008-1BF6B840B5DC}"/>
                </a:ext>
              </a:extLst>
            </p:cNvPr>
            <p:cNvSpPr/>
            <p:nvPr/>
          </p:nvSpPr>
          <p:spPr>
            <a:xfrm>
              <a:off x="12425065" y="3332480"/>
              <a:ext cx="3956200" cy="70124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grpSp>
      <p:sp>
        <p:nvSpPr>
          <p:cNvPr id="2" name="Picture Placeholder 1">
            <a:extLst>
              <a:ext uri="{FF2B5EF4-FFF2-40B4-BE49-F238E27FC236}">
                <a16:creationId xmlns:a16="http://schemas.microsoft.com/office/drawing/2014/main" id="{C5D7954A-CB27-9340-9579-9DD7CF69E862}"/>
              </a:ext>
            </a:extLst>
          </p:cNvPr>
          <p:cNvSpPr>
            <a:spLocks noGrp="1"/>
          </p:cNvSpPr>
          <p:nvPr>
            <p:ph type="pic" sz="quarter" idx="10"/>
          </p:nvPr>
        </p:nvSpPr>
        <p:spPr/>
      </p:sp>
    </p:spTree>
    <p:extLst>
      <p:ext uri="{BB962C8B-B14F-4D97-AF65-F5344CB8AC3E}">
        <p14:creationId xmlns:p14="http://schemas.microsoft.com/office/powerpoint/2010/main" val="2877309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370C69-9157-6042-8114-AA532DC44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
            <a:ext cx="24377650" cy="13715857"/>
          </a:xfrm>
          <a:prstGeom prst="rect">
            <a:avLst/>
          </a:prstGeom>
        </p:spPr>
      </p:pic>
      <p:sp>
        <p:nvSpPr>
          <p:cNvPr id="34" name="Oval 33">
            <a:extLst>
              <a:ext uri="{FF2B5EF4-FFF2-40B4-BE49-F238E27FC236}">
                <a16:creationId xmlns:a16="http://schemas.microsoft.com/office/drawing/2014/main" id="{BF3E875E-F553-424C-B054-31A1A6CEA425}"/>
              </a:ext>
            </a:extLst>
          </p:cNvPr>
          <p:cNvSpPr/>
          <p:nvPr/>
        </p:nvSpPr>
        <p:spPr>
          <a:xfrm>
            <a:off x="2064022" y="1526919"/>
            <a:ext cx="10662160" cy="10662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BAED934-9C54-774B-9F03-9B7F6BDAC4FC}"/>
              </a:ext>
            </a:extLst>
          </p:cNvPr>
          <p:cNvGrpSpPr/>
          <p:nvPr/>
        </p:nvGrpSpPr>
        <p:grpSpPr>
          <a:xfrm>
            <a:off x="3158302" y="4738766"/>
            <a:ext cx="8473600" cy="4232987"/>
            <a:chOff x="1642026" y="1282118"/>
            <a:chExt cx="8473600" cy="4232987"/>
          </a:xfrm>
        </p:grpSpPr>
        <p:sp>
          <p:nvSpPr>
            <p:cNvPr id="23" name="TextBox 22">
              <a:extLst>
                <a:ext uri="{FF2B5EF4-FFF2-40B4-BE49-F238E27FC236}">
                  <a16:creationId xmlns:a16="http://schemas.microsoft.com/office/drawing/2014/main" id="{9EC9AFA2-EB00-3C4B-A303-5BDA2835704C}"/>
                </a:ext>
              </a:extLst>
            </p:cNvPr>
            <p:cNvSpPr txBox="1"/>
            <p:nvPr/>
          </p:nvSpPr>
          <p:spPr>
            <a:xfrm>
              <a:off x="1642026" y="2406562"/>
              <a:ext cx="8473600" cy="3108543"/>
            </a:xfrm>
            <a:prstGeom prst="rect">
              <a:avLst/>
            </a:prstGeom>
            <a:noFill/>
          </p:spPr>
          <p:txBody>
            <a:bodyPr wrap="square" rtlCol="0">
              <a:spAutoFit/>
            </a:bodyPr>
            <a:lstStyle/>
            <a:p>
              <a:pPr algn="ctr"/>
              <a:r>
                <a:rPr lang="en-US" sz="2800" dirty="0">
                  <a:solidFill>
                    <a:schemeClr val="bg1"/>
                  </a:solidFill>
                  <a:latin typeface="Lato" charset="0"/>
                  <a:ea typeface="Lato" charset="0"/>
                  <a:cs typeface="Lato" charset="0"/>
                </a:rPr>
                <a:t>Some fifty years ago there was a curious case of whale trover litigated. Likewise a fish is technically fast when it bears a waif, or any other recognized symbol of possession. These are scientific commentaries; but the commentaries of the whale men themselves sometimes consist in hard words and harder knocks.</a:t>
              </a:r>
            </a:p>
          </p:txBody>
        </p:sp>
        <p:sp>
          <p:nvSpPr>
            <p:cNvPr id="24" name="TextBox 23">
              <a:extLst>
                <a:ext uri="{FF2B5EF4-FFF2-40B4-BE49-F238E27FC236}">
                  <a16:creationId xmlns:a16="http://schemas.microsoft.com/office/drawing/2014/main" id="{5093493D-8D78-7944-B9DA-677FD025BCD4}"/>
                </a:ext>
              </a:extLst>
            </p:cNvPr>
            <p:cNvSpPr txBox="1"/>
            <p:nvPr/>
          </p:nvSpPr>
          <p:spPr>
            <a:xfrm>
              <a:off x="2107057" y="1282118"/>
              <a:ext cx="7543538" cy="1015663"/>
            </a:xfrm>
            <a:prstGeom prst="rect">
              <a:avLst/>
            </a:prstGeom>
            <a:noFill/>
          </p:spPr>
          <p:txBody>
            <a:bodyPr wrap="square" rtlCol="0">
              <a:spAutoFit/>
            </a:bodyPr>
            <a:lstStyle/>
            <a:p>
              <a:pPr algn="ctr"/>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IPAD MOCKUP</a:t>
              </a:r>
            </a:p>
          </p:txBody>
        </p:sp>
      </p:grpSp>
      <p:grpSp>
        <p:nvGrpSpPr>
          <p:cNvPr id="10" name="Group 9">
            <a:extLst>
              <a:ext uri="{FF2B5EF4-FFF2-40B4-BE49-F238E27FC236}">
                <a16:creationId xmlns:a16="http://schemas.microsoft.com/office/drawing/2014/main" id="{4B88995A-9DFE-9640-8E03-6184F989E213}"/>
              </a:ext>
            </a:extLst>
          </p:cNvPr>
          <p:cNvGrpSpPr/>
          <p:nvPr/>
        </p:nvGrpSpPr>
        <p:grpSpPr>
          <a:xfrm>
            <a:off x="14951305" y="1524000"/>
            <a:ext cx="7201222" cy="10668000"/>
            <a:chOff x="2816995" y="4959280"/>
            <a:chExt cx="5311384" cy="7868364"/>
          </a:xfrm>
        </p:grpSpPr>
        <p:grpSp>
          <p:nvGrpSpPr>
            <p:cNvPr id="11" name="Group 1102">
              <a:extLst>
                <a:ext uri="{FF2B5EF4-FFF2-40B4-BE49-F238E27FC236}">
                  <a16:creationId xmlns:a16="http://schemas.microsoft.com/office/drawing/2014/main" id="{1D381881-6392-2543-8901-986BEF4C881F}"/>
                </a:ext>
              </a:extLst>
            </p:cNvPr>
            <p:cNvGrpSpPr/>
            <p:nvPr/>
          </p:nvGrpSpPr>
          <p:grpSpPr>
            <a:xfrm>
              <a:off x="2816995" y="4959280"/>
              <a:ext cx="5311384" cy="7868364"/>
              <a:chOff x="0" y="0"/>
              <a:chExt cx="6591304" cy="9765730"/>
            </a:xfrm>
          </p:grpSpPr>
          <p:pic>
            <p:nvPicPr>
              <p:cNvPr id="14" name="Mini-iPad-B&amp;W-Mockup.png">
                <a:extLst>
                  <a:ext uri="{FF2B5EF4-FFF2-40B4-BE49-F238E27FC236}">
                    <a16:creationId xmlns:a16="http://schemas.microsoft.com/office/drawing/2014/main" id="{250114E5-7B54-A747-82F3-F3DF6A5E80D9}"/>
                  </a:ext>
                </a:extLst>
              </p:cNvPr>
              <p:cNvPicPr/>
              <p:nvPr/>
            </p:nvPicPr>
            <p:blipFill>
              <a:blip r:embed="rId4">
                <a:extLst/>
              </a:blip>
              <a:stretch>
                <a:fillRect/>
              </a:stretch>
            </p:blipFill>
            <p:spPr>
              <a:xfrm>
                <a:off x="0" y="0"/>
                <a:ext cx="6591304" cy="9765730"/>
              </a:xfrm>
              <a:prstGeom prst="rect">
                <a:avLst/>
              </a:prstGeom>
              <a:ln w="12700" cap="flat">
                <a:noFill/>
                <a:miter lim="400000"/>
              </a:ln>
              <a:effectLst/>
            </p:spPr>
          </p:pic>
          <p:sp>
            <p:nvSpPr>
              <p:cNvPr id="15" name="Shape 1101">
                <a:extLst>
                  <a:ext uri="{FF2B5EF4-FFF2-40B4-BE49-F238E27FC236}">
                    <a16:creationId xmlns:a16="http://schemas.microsoft.com/office/drawing/2014/main" id="{E21F80D9-AEA5-AE4A-BC06-527BA392066E}"/>
                  </a:ext>
                </a:extLst>
              </p:cNvPr>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876182">
                  <a:defRPr sz="4000">
                    <a:solidFill>
                      <a:srgbClr val="FFFFFF"/>
                    </a:solidFill>
                    <a:effectLst>
                      <a:outerShdw blurRad="38100" dist="12700" dir="5400000" rotWithShape="0">
                        <a:srgbClr val="000000">
                          <a:alpha val="50000"/>
                        </a:srgbClr>
                      </a:outerShdw>
                    </a:effectLst>
                  </a:defRPr>
                </a:pPr>
                <a:endParaRPr sz="5998" dirty="0">
                  <a:latin typeface="Calibri Light"/>
                </a:endParaRPr>
              </a:p>
            </p:txBody>
          </p:sp>
        </p:grpSp>
        <p:sp>
          <p:nvSpPr>
            <p:cNvPr id="12" name="Rectangle 11">
              <a:extLst>
                <a:ext uri="{FF2B5EF4-FFF2-40B4-BE49-F238E27FC236}">
                  <a16:creationId xmlns:a16="http://schemas.microsoft.com/office/drawing/2014/main" id="{96528FCA-4F79-6C4A-931E-080C3CAC4C87}"/>
                </a:ext>
              </a:extLst>
            </p:cNvPr>
            <p:cNvSpPr/>
            <p:nvPr/>
          </p:nvSpPr>
          <p:spPr>
            <a:xfrm>
              <a:off x="3069588" y="5693761"/>
              <a:ext cx="4817634" cy="63959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2" name="Picture Placeholder 1">
            <a:extLst>
              <a:ext uri="{FF2B5EF4-FFF2-40B4-BE49-F238E27FC236}">
                <a16:creationId xmlns:a16="http://schemas.microsoft.com/office/drawing/2014/main" id="{651044C7-F05C-4F47-AE16-26AA9AAD1474}"/>
              </a:ext>
            </a:extLst>
          </p:cNvPr>
          <p:cNvSpPr>
            <a:spLocks noGrp="1"/>
          </p:cNvSpPr>
          <p:nvPr>
            <p:ph type="pic" sz="quarter" idx="10"/>
          </p:nvPr>
        </p:nvSpPr>
        <p:spPr/>
      </p:sp>
    </p:spTree>
    <p:extLst>
      <p:ext uri="{BB962C8B-B14F-4D97-AF65-F5344CB8AC3E}">
        <p14:creationId xmlns:p14="http://schemas.microsoft.com/office/powerpoint/2010/main" val="1783423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370C69-9157-6042-8114-AA532DC44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
            <a:ext cx="24377650" cy="13715857"/>
          </a:xfrm>
          <a:prstGeom prst="rect">
            <a:avLst/>
          </a:prstGeom>
        </p:spPr>
      </p:pic>
      <p:sp>
        <p:nvSpPr>
          <p:cNvPr id="34" name="Oval 33">
            <a:extLst>
              <a:ext uri="{FF2B5EF4-FFF2-40B4-BE49-F238E27FC236}">
                <a16:creationId xmlns:a16="http://schemas.microsoft.com/office/drawing/2014/main" id="{BF3E875E-F553-424C-B054-31A1A6CEA425}"/>
              </a:ext>
            </a:extLst>
          </p:cNvPr>
          <p:cNvSpPr/>
          <p:nvPr/>
        </p:nvSpPr>
        <p:spPr>
          <a:xfrm>
            <a:off x="2064022" y="1526919"/>
            <a:ext cx="10662160" cy="106621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BAED934-9C54-774B-9F03-9B7F6BDAC4FC}"/>
              </a:ext>
            </a:extLst>
          </p:cNvPr>
          <p:cNvGrpSpPr/>
          <p:nvPr/>
        </p:nvGrpSpPr>
        <p:grpSpPr>
          <a:xfrm>
            <a:off x="3128865" y="4738766"/>
            <a:ext cx="8532474" cy="4232987"/>
            <a:chOff x="1612589" y="1282118"/>
            <a:chExt cx="8532474" cy="4232987"/>
          </a:xfrm>
        </p:grpSpPr>
        <p:sp>
          <p:nvSpPr>
            <p:cNvPr id="23" name="TextBox 22">
              <a:extLst>
                <a:ext uri="{FF2B5EF4-FFF2-40B4-BE49-F238E27FC236}">
                  <a16:creationId xmlns:a16="http://schemas.microsoft.com/office/drawing/2014/main" id="{9EC9AFA2-EB00-3C4B-A303-5BDA2835704C}"/>
                </a:ext>
              </a:extLst>
            </p:cNvPr>
            <p:cNvSpPr txBox="1"/>
            <p:nvPr/>
          </p:nvSpPr>
          <p:spPr>
            <a:xfrm>
              <a:off x="1642026" y="2406562"/>
              <a:ext cx="8473600" cy="3108543"/>
            </a:xfrm>
            <a:prstGeom prst="rect">
              <a:avLst/>
            </a:prstGeom>
            <a:noFill/>
          </p:spPr>
          <p:txBody>
            <a:bodyPr wrap="square" rtlCol="0">
              <a:spAutoFit/>
            </a:bodyPr>
            <a:lstStyle/>
            <a:p>
              <a:pPr algn="ctr"/>
              <a:r>
                <a:rPr lang="en-US" sz="2800" dirty="0">
                  <a:solidFill>
                    <a:schemeClr val="bg1"/>
                  </a:solidFill>
                  <a:latin typeface="Lato" charset="0"/>
                  <a:ea typeface="Lato" charset="0"/>
                  <a:cs typeface="Lato" charset="0"/>
                </a:rPr>
                <a:t>Some fifty years ago there was a curious case of whale trover litigated. Likewise a fish is technically fast when it bears a waif, or any other recognized symbol of possession. These are scientific commentaries; but the commentaries of the whale men themselves sometimes consist in hard words and harder knocks.</a:t>
              </a:r>
            </a:p>
          </p:txBody>
        </p:sp>
        <p:sp>
          <p:nvSpPr>
            <p:cNvPr id="24" name="TextBox 23">
              <a:extLst>
                <a:ext uri="{FF2B5EF4-FFF2-40B4-BE49-F238E27FC236}">
                  <a16:creationId xmlns:a16="http://schemas.microsoft.com/office/drawing/2014/main" id="{5093493D-8D78-7944-B9DA-677FD025BCD4}"/>
                </a:ext>
              </a:extLst>
            </p:cNvPr>
            <p:cNvSpPr txBox="1"/>
            <p:nvPr/>
          </p:nvSpPr>
          <p:spPr>
            <a:xfrm>
              <a:off x="1612589" y="1282118"/>
              <a:ext cx="8532474" cy="1015663"/>
            </a:xfrm>
            <a:prstGeom prst="rect">
              <a:avLst/>
            </a:prstGeom>
            <a:noFill/>
          </p:spPr>
          <p:txBody>
            <a:bodyPr wrap="square" rtlCol="0">
              <a:spAutoFit/>
            </a:bodyPr>
            <a:lstStyle/>
            <a:p>
              <a:pPr algn="ctr"/>
              <a:r>
                <a:rPr lang="en-US" sz="6000" b="1" dirty="0">
                  <a:solidFill>
                    <a:schemeClr val="bg1"/>
                  </a:solidFill>
                  <a:latin typeface="Lato Black" panose="020F0502020204030203" pitchFamily="34" charset="0"/>
                  <a:ea typeface="Lato Black" panose="020F0502020204030203" pitchFamily="34" charset="0"/>
                  <a:cs typeface="Lato Black" panose="020F0502020204030203" pitchFamily="34" charset="0"/>
                </a:rPr>
                <a:t>MACBOOK MOCKUP</a:t>
              </a:r>
            </a:p>
          </p:txBody>
        </p:sp>
      </p:grpSp>
      <p:grpSp>
        <p:nvGrpSpPr>
          <p:cNvPr id="16" name="Group 15">
            <a:extLst>
              <a:ext uri="{FF2B5EF4-FFF2-40B4-BE49-F238E27FC236}">
                <a16:creationId xmlns:a16="http://schemas.microsoft.com/office/drawing/2014/main" id="{BCA57CF5-31F1-234A-8124-E83603189CEC}"/>
              </a:ext>
            </a:extLst>
          </p:cNvPr>
          <p:cNvGrpSpPr/>
          <p:nvPr/>
        </p:nvGrpSpPr>
        <p:grpSpPr>
          <a:xfrm>
            <a:off x="13820462" y="1882588"/>
            <a:ext cx="16988960" cy="9947836"/>
            <a:chOff x="3158744" y="2595880"/>
            <a:chExt cx="5375656" cy="3147700"/>
          </a:xfrm>
        </p:grpSpPr>
        <p:pic>
          <p:nvPicPr>
            <p:cNvPr id="17" name="Picture 16" descr="New Macbook Silver.png">
              <a:extLst>
                <a:ext uri="{FF2B5EF4-FFF2-40B4-BE49-F238E27FC236}">
                  <a16:creationId xmlns:a16="http://schemas.microsoft.com/office/drawing/2014/main" id="{085267CE-C9DB-BF4A-B403-E259F269F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744" y="2595880"/>
              <a:ext cx="5375656" cy="3147700"/>
            </a:xfrm>
            <a:prstGeom prst="rect">
              <a:avLst/>
            </a:prstGeom>
          </p:spPr>
        </p:pic>
        <p:sp>
          <p:nvSpPr>
            <p:cNvPr id="22" name="Rectangle 21">
              <a:extLst>
                <a:ext uri="{FF2B5EF4-FFF2-40B4-BE49-F238E27FC236}">
                  <a16:creationId xmlns:a16="http://schemas.microsoft.com/office/drawing/2014/main" id="{A941E5BC-323D-E84E-9C1D-5CAB0C1D717D}"/>
                </a:ext>
              </a:extLst>
            </p:cNvPr>
            <p:cNvSpPr/>
            <p:nvPr/>
          </p:nvSpPr>
          <p:spPr>
            <a:xfrm>
              <a:off x="3764844" y="2841171"/>
              <a:ext cx="4112059" cy="25864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2" name="Picture Placeholder 1">
            <a:extLst>
              <a:ext uri="{FF2B5EF4-FFF2-40B4-BE49-F238E27FC236}">
                <a16:creationId xmlns:a16="http://schemas.microsoft.com/office/drawing/2014/main" id="{DA6C02C0-E731-6E42-B422-8959B2431C96}"/>
              </a:ext>
            </a:extLst>
          </p:cNvPr>
          <p:cNvSpPr>
            <a:spLocks noGrp="1"/>
          </p:cNvSpPr>
          <p:nvPr>
            <p:ph type="pic" sz="quarter" idx="10"/>
          </p:nvPr>
        </p:nvSpPr>
        <p:spPr/>
      </p:sp>
    </p:spTree>
    <p:extLst>
      <p:ext uri="{BB962C8B-B14F-4D97-AF65-F5344CB8AC3E}">
        <p14:creationId xmlns:p14="http://schemas.microsoft.com/office/powerpoint/2010/main" val="3269206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5" name="Shape 2525"/>
          <p:cNvSpPr/>
          <p:nvPr/>
        </p:nvSpPr>
        <p:spPr>
          <a:xfrm>
            <a:off x="1758542" y="409599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26" name="Shape 2526"/>
          <p:cNvSpPr/>
          <p:nvPr/>
        </p:nvSpPr>
        <p:spPr>
          <a:xfrm>
            <a:off x="2825064" y="409599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27" name="Shape 2527"/>
          <p:cNvSpPr/>
          <p:nvPr/>
        </p:nvSpPr>
        <p:spPr>
          <a:xfrm>
            <a:off x="3891586" y="409599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28" name="Shape 2528"/>
          <p:cNvSpPr/>
          <p:nvPr/>
        </p:nvSpPr>
        <p:spPr>
          <a:xfrm>
            <a:off x="5034288" y="4121401"/>
            <a:ext cx="406295" cy="558655"/>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29" name="Shape 2529"/>
          <p:cNvSpPr/>
          <p:nvPr/>
        </p:nvSpPr>
        <p:spPr>
          <a:xfrm>
            <a:off x="6100810" y="4095990"/>
            <a:ext cx="406295" cy="558655"/>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0" name="Shape 2530"/>
          <p:cNvSpPr/>
          <p:nvPr/>
        </p:nvSpPr>
        <p:spPr>
          <a:xfrm>
            <a:off x="7141939" y="4095989"/>
            <a:ext cx="457082" cy="558674"/>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1" name="Shape 2531"/>
          <p:cNvSpPr/>
          <p:nvPr/>
        </p:nvSpPr>
        <p:spPr>
          <a:xfrm>
            <a:off x="8208461" y="4095990"/>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2" name="Shape 2532"/>
          <p:cNvSpPr/>
          <p:nvPr/>
        </p:nvSpPr>
        <p:spPr>
          <a:xfrm>
            <a:off x="9274983" y="4095990"/>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3" name="Shape 2533"/>
          <p:cNvSpPr/>
          <p:nvPr/>
        </p:nvSpPr>
        <p:spPr>
          <a:xfrm>
            <a:off x="10341506" y="4095990"/>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4" name="Shape 2534"/>
          <p:cNvSpPr/>
          <p:nvPr/>
        </p:nvSpPr>
        <p:spPr>
          <a:xfrm>
            <a:off x="11408028" y="4095989"/>
            <a:ext cx="457082" cy="558674"/>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5" name="Shape 2535"/>
          <p:cNvSpPr/>
          <p:nvPr/>
        </p:nvSpPr>
        <p:spPr>
          <a:xfrm>
            <a:off x="1809328" y="5162512"/>
            <a:ext cx="457082" cy="558674"/>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6" name="Shape 2536"/>
          <p:cNvSpPr/>
          <p:nvPr/>
        </p:nvSpPr>
        <p:spPr>
          <a:xfrm>
            <a:off x="2825064" y="516251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7" name="Shape 2537"/>
          <p:cNvSpPr/>
          <p:nvPr/>
        </p:nvSpPr>
        <p:spPr>
          <a:xfrm>
            <a:off x="3942373" y="5162512"/>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8" name="Shape 2538"/>
          <p:cNvSpPr/>
          <p:nvPr/>
        </p:nvSpPr>
        <p:spPr>
          <a:xfrm>
            <a:off x="5008895" y="5162512"/>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39" name="Shape 2539"/>
          <p:cNvSpPr/>
          <p:nvPr/>
        </p:nvSpPr>
        <p:spPr>
          <a:xfrm>
            <a:off x="6024630" y="5251389"/>
            <a:ext cx="558655" cy="380902"/>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0" name="Shape 2540"/>
          <p:cNvSpPr/>
          <p:nvPr/>
        </p:nvSpPr>
        <p:spPr>
          <a:xfrm>
            <a:off x="7091153" y="516251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1" name="Shape 2541"/>
          <p:cNvSpPr/>
          <p:nvPr/>
        </p:nvSpPr>
        <p:spPr>
          <a:xfrm>
            <a:off x="8208461" y="5213299"/>
            <a:ext cx="457082" cy="457082"/>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2" name="Shape 2542"/>
          <p:cNvSpPr/>
          <p:nvPr/>
        </p:nvSpPr>
        <p:spPr>
          <a:xfrm>
            <a:off x="9224197" y="516251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3" name="Shape 2543"/>
          <p:cNvSpPr/>
          <p:nvPr/>
        </p:nvSpPr>
        <p:spPr>
          <a:xfrm>
            <a:off x="10290719" y="516251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4" name="Shape 2544"/>
          <p:cNvSpPr/>
          <p:nvPr/>
        </p:nvSpPr>
        <p:spPr>
          <a:xfrm>
            <a:off x="11357241" y="5162512"/>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5" name="Shape 2545"/>
          <p:cNvSpPr/>
          <p:nvPr/>
        </p:nvSpPr>
        <p:spPr>
          <a:xfrm>
            <a:off x="1758542" y="622903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6" name="Shape 2546"/>
          <p:cNvSpPr/>
          <p:nvPr/>
        </p:nvSpPr>
        <p:spPr>
          <a:xfrm>
            <a:off x="2825064" y="6279821"/>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7" name="Shape 2547"/>
          <p:cNvSpPr/>
          <p:nvPr/>
        </p:nvSpPr>
        <p:spPr>
          <a:xfrm>
            <a:off x="3891586" y="622903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8" name="Shape 2548"/>
          <p:cNvSpPr/>
          <p:nvPr/>
        </p:nvSpPr>
        <p:spPr>
          <a:xfrm>
            <a:off x="4958108" y="6444878"/>
            <a:ext cx="558655" cy="126968"/>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49" name="Shape 2549"/>
          <p:cNvSpPr/>
          <p:nvPr/>
        </p:nvSpPr>
        <p:spPr>
          <a:xfrm>
            <a:off x="6024630" y="622903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0" name="Shape 2550"/>
          <p:cNvSpPr/>
          <p:nvPr/>
        </p:nvSpPr>
        <p:spPr>
          <a:xfrm>
            <a:off x="7091153" y="622903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1" name="Shape 2551"/>
          <p:cNvSpPr/>
          <p:nvPr/>
        </p:nvSpPr>
        <p:spPr>
          <a:xfrm>
            <a:off x="8157675" y="622903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2" name="Shape 2552"/>
          <p:cNvSpPr/>
          <p:nvPr/>
        </p:nvSpPr>
        <p:spPr>
          <a:xfrm>
            <a:off x="9224197" y="6254427"/>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3" name="Shape 2553"/>
          <p:cNvSpPr/>
          <p:nvPr/>
        </p:nvSpPr>
        <p:spPr>
          <a:xfrm>
            <a:off x="10290719" y="6254427"/>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4" name="Shape 2554"/>
          <p:cNvSpPr/>
          <p:nvPr/>
        </p:nvSpPr>
        <p:spPr>
          <a:xfrm>
            <a:off x="11357241" y="6254427"/>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5" name="Shape 2555"/>
          <p:cNvSpPr/>
          <p:nvPr/>
        </p:nvSpPr>
        <p:spPr>
          <a:xfrm>
            <a:off x="1758542"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6" name="Shape 2556"/>
          <p:cNvSpPr/>
          <p:nvPr/>
        </p:nvSpPr>
        <p:spPr>
          <a:xfrm>
            <a:off x="2825064"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7" name="Shape 2557"/>
          <p:cNvSpPr/>
          <p:nvPr/>
        </p:nvSpPr>
        <p:spPr>
          <a:xfrm>
            <a:off x="3891586"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8" name="Shape 2558"/>
          <p:cNvSpPr/>
          <p:nvPr/>
        </p:nvSpPr>
        <p:spPr>
          <a:xfrm>
            <a:off x="4958108"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59" name="Shape 2559"/>
          <p:cNvSpPr/>
          <p:nvPr/>
        </p:nvSpPr>
        <p:spPr>
          <a:xfrm>
            <a:off x="6024630" y="7346343"/>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0" name="Shape 2560"/>
          <p:cNvSpPr/>
          <p:nvPr/>
        </p:nvSpPr>
        <p:spPr>
          <a:xfrm>
            <a:off x="7091153"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1" name="Shape 2561"/>
          <p:cNvSpPr/>
          <p:nvPr/>
        </p:nvSpPr>
        <p:spPr>
          <a:xfrm>
            <a:off x="8157675" y="7346343"/>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2" name="Shape 2562"/>
          <p:cNvSpPr/>
          <p:nvPr/>
        </p:nvSpPr>
        <p:spPr>
          <a:xfrm>
            <a:off x="9224197"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3" name="Shape 2563"/>
          <p:cNvSpPr/>
          <p:nvPr/>
        </p:nvSpPr>
        <p:spPr>
          <a:xfrm>
            <a:off x="10290719"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4" name="Shape 2564"/>
          <p:cNvSpPr/>
          <p:nvPr/>
        </p:nvSpPr>
        <p:spPr>
          <a:xfrm>
            <a:off x="11357241" y="7295557"/>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5" name="Shape 2565"/>
          <p:cNvSpPr/>
          <p:nvPr/>
        </p:nvSpPr>
        <p:spPr>
          <a:xfrm>
            <a:off x="1758542" y="8412865"/>
            <a:ext cx="558655" cy="457095"/>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6" name="Shape 2566"/>
          <p:cNvSpPr/>
          <p:nvPr/>
        </p:nvSpPr>
        <p:spPr>
          <a:xfrm>
            <a:off x="2825064" y="8412865"/>
            <a:ext cx="558655" cy="457101"/>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7" name="Shape 2567"/>
          <p:cNvSpPr/>
          <p:nvPr/>
        </p:nvSpPr>
        <p:spPr>
          <a:xfrm>
            <a:off x="3891586" y="8362078"/>
            <a:ext cx="558655" cy="558674"/>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8" name="Shape 2568"/>
          <p:cNvSpPr/>
          <p:nvPr/>
        </p:nvSpPr>
        <p:spPr>
          <a:xfrm>
            <a:off x="4958108" y="8362078"/>
            <a:ext cx="558655" cy="558674"/>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69" name="Shape 2569"/>
          <p:cNvSpPr/>
          <p:nvPr/>
        </p:nvSpPr>
        <p:spPr>
          <a:xfrm>
            <a:off x="6024630" y="8362078"/>
            <a:ext cx="558655" cy="558668"/>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0" name="Shape 2570"/>
          <p:cNvSpPr/>
          <p:nvPr/>
        </p:nvSpPr>
        <p:spPr>
          <a:xfrm>
            <a:off x="7091153" y="8374775"/>
            <a:ext cx="558655" cy="54596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1" name="Shape 2571"/>
          <p:cNvSpPr/>
          <p:nvPr/>
        </p:nvSpPr>
        <p:spPr>
          <a:xfrm>
            <a:off x="8157675" y="836207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2" name="Shape 2572"/>
          <p:cNvSpPr/>
          <p:nvPr/>
        </p:nvSpPr>
        <p:spPr>
          <a:xfrm>
            <a:off x="9224197" y="836207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3" name="Shape 2573"/>
          <p:cNvSpPr/>
          <p:nvPr/>
        </p:nvSpPr>
        <p:spPr>
          <a:xfrm>
            <a:off x="10290719" y="836207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4" name="Shape 2574"/>
          <p:cNvSpPr/>
          <p:nvPr/>
        </p:nvSpPr>
        <p:spPr>
          <a:xfrm>
            <a:off x="11382634" y="8362079"/>
            <a:ext cx="507869"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5" name="Shape 2575"/>
          <p:cNvSpPr/>
          <p:nvPr/>
        </p:nvSpPr>
        <p:spPr>
          <a:xfrm>
            <a:off x="1758542"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6" name="Shape 2576"/>
          <p:cNvSpPr/>
          <p:nvPr/>
        </p:nvSpPr>
        <p:spPr>
          <a:xfrm>
            <a:off x="2825064"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7" name="Shape 2577"/>
          <p:cNvSpPr/>
          <p:nvPr/>
        </p:nvSpPr>
        <p:spPr>
          <a:xfrm>
            <a:off x="3916979" y="9428601"/>
            <a:ext cx="507869" cy="558655"/>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8" name="Shape 2578"/>
          <p:cNvSpPr/>
          <p:nvPr/>
        </p:nvSpPr>
        <p:spPr>
          <a:xfrm>
            <a:off x="5059682" y="9428601"/>
            <a:ext cx="355508" cy="558655"/>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79" name="Shape 2579"/>
          <p:cNvSpPr/>
          <p:nvPr/>
        </p:nvSpPr>
        <p:spPr>
          <a:xfrm>
            <a:off x="6024630"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0" name="Shape 2580"/>
          <p:cNvSpPr/>
          <p:nvPr/>
        </p:nvSpPr>
        <p:spPr>
          <a:xfrm>
            <a:off x="7091153"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1" name="Shape 2581"/>
          <p:cNvSpPr/>
          <p:nvPr/>
        </p:nvSpPr>
        <p:spPr>
          <a:xfrm>
            <a:off x="8157675"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2" name="Shape 2582"/>
          <p:cNvSpPr/>
          <p:nvPr/>
        </p:nvSpPr>
        <p:spPr>
          <a:xfrm>
            <a:off x="9224197"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3" name="Shape 2583"/>
          <p:cNvSpPr/>
          <p:nvPr/>
        </p:nvSpPr>
        <p:spPr>
          <a:xfrm>
            <a:off x="10290719"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4" name="Shape 2584"/>
          <p:cNvSpPr/>
          <p:nvPr/>
        </p:nvSpPr>
        <p:spPr>
          <a:xfrm>
            <a:off x="11357241" y="942860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5" name="Shape 2585"/>
          <p:cNvSpPr/>
          <p:nvPr/>
        </p:nvSpPr>
        <p:spPr>
          <a:xfrm>
            <a:off x="12550730" y="4096009"/>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6" name="Shape 2586"/>
          <p:cNvSpPr/>
          <p:nvPr/>
        </p:nvSpPr>
        <p:spPr>
          <a:xfrm>
            <a:off x="13617252" y="4096009"/>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7" name="Shape 2587"/>
          <p:cNvSpPr/>
          <p:nvPr/>
        </p:nvSpPr>
        <p:spPr>
          <a:xfrm>
            <a:off x="14632988" y="409600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8" name="Shape 2588"/>
          <p:cNvSpPr/>
          <p:nvPr/>
        </p:nvSpPr>
        <p:spPr>
          <a:xfrm>
            <a:off x="15699510" y="4121401"/>
            <a:ext cx="558655" cy="50788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89" name="Shape 2589"/>
          <p:cNvSpPr/>
          <p:nvPr/>
        </p:nvSpPr>
        <p:spPr>
          <a:xfrm>
            <a:off x="16766032" y="4121401"/>
            <a:ext cx="558655" cy="507888"/>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0" name="Shape 2590"/>
          <p:cNvSpPr/>
          <p:nvPr/>
        </p:nvSpPr>
        <p:spPr>
          <a:xfrm>
            <a:off x="17832555" y="409600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1" name="Shape 2591"/>
          <p:cNvSpPr/>
          <p:nvPr/>
        </p:nvSpPr>
        <p:spPr>
          <a:xfrm>
            <a:off x="18899077" y="409600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2" name="Shape 2592"/>
          <p:cNvSpPr/>
          <p:nvPr/>
        </p:nvSpPr>
        <p:spPr>
          <a:xfrm>
            <a:off x="19965599" y="409600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3" name="Shape 2593"/>
          <p:cNvSpPr/>
          <p:nvPr/>
        </p:nvSpPr>
        <p:spPr>
          <a:xfrm>
            <a:off x="21032121" y="409600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4" name="Shape 2594"/>
          <p:cNvSpPr/>
          <p:nvPr/>
        </p:nvSpPr>
        <p:spPr>
          <a:xfrm>
            <a:off x="22098643" y="4146795"/>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5" name="Shape 2595"/>
          <p:cNvSpPr/>
          <p:nvPr/>
        </p:nvSpPr>
        <p:spPr>
          <a:xfrm>
            <a:off x="12499944" y="5187924"/>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6" name="Shape 2596"/>
          <p:cNvSpPr/>
          <p:nvPr/>
        </p:nvSpPr>
        <p:spPr>
          <a:xfrm>
            <a:off x="13566466" y="5238711"/>
            <a:ext cx="558655" cy="406295"/>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7" name="Shape 2597"/>
          <p:cNvSpPr/>
          <p:nvPr/>
        </p:nvSpPr>
        <p:spPr>
          <a:xfrm>
            <a:off x="14632988" y="5213318"/>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8" name="Shape 2598"/>
          <p:cNvSpPr/>
          <p:nvPr/>
        </p:nvSpPr>
        <p:spPr>
          <a:xfrm>
            <a:off x="15699510" y="5213318"/>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599" name="Shape 2599"/>
          <p:cNvSpPr/>
          <p:nvPr/>
        </p:nvSpPr>
        <p:spPr>
          <a:xfrm>
            <a:off x="16766032" y="516253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0" name="Shape 2600"/>
          <p:cNvSpPr/>
          <p:nvPr/>
        </p:nvSpPr>
        <p:spPr>
          <a:xfrm>
            <a:off x="17832555" y="516253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1" name="Shape 2601"/>
          <p:cNvSpPr/>
          <p:nvPr/>
        </p:nvSpPr>
        <p:spPr>
          <a:xfrm>
            <a:off x="18899077" y="5162531"/>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2" name="Shape 2602"/>
          <p:cNvSpPr/>
          <p:nvPr/>
        </p:nvSpPr>
        <p:spPr>
          <a:xfrm>
            <a:off x="19965599" y="5213318"/>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3" name="Shape 2603"/>
          <p:cNvSpPr/>
          <p:nvPr/>
        </p:nvSpPr>
        <p:spPr>
          <a:xfrm>
            <a:off x="21032121" y="5187924"/>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4" name="Shape 2604"/>
          <p:cNvSpPr/>
          <p:nvPr/>
        </p:nvSpPr>
        <p:spPr>
          <a:xfrm>
            <a:off x="22098643" y="5213318"/>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5" name="Shape 2605"/>
          <p:cNvSpPr/>
          <p:nvPr/>
        </p:nvSpPr>
        <p:spPr>
          <a:xfrm>
            <a:off x="12499943" y="6229053"/>
            <a:ext cx="558920" cy="558905"/>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6" name="Shape 2606"/>
          <p:cNvSpPr/>
          <p:nvPr/>
        </p:nvSpPr>
        <p:spPr>
          <a:xfrm>
            <a:off x="13566466" y="6229053"/>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7" name="Shape 2607"/>
          <p:cNvSpPr/>
          <p:nvPr/>
        </p:nvSpPr>
        <p:spPr>
          <a:xfrm>
            <a:off x="14632988" y="6279839"/>
            <a:ext cx="558655" cy="457063"/>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8" name="Shape 2608"/>
          <p:cNvSpPr/>
          <p:nvPr/>
        </p:nvSpPr>
        <p:spPr>
          <a:xfrm>
            <a:off x="15699510" y="6279840"/>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09" name="Shape 2609"/>
          <p:cNvSpPr/>
          <p:nvPr/>
        </p:nvSpPr>
        <p:spPr>
          <a:xfrm>
            <a:off x="16766032" y="6279840"/>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0" name="Shape 2610"/>
          <p:cNvSpPr/>
          <p:nvPr/>
        </p:nvSpPr>
        <p:spPr>
          <a:xfrm>
            <a:off x="17832555" y="6279839"/>
            <a:ext cx="558655" cy="457069"/>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1" name="Shape 2611"/>
          <p:cNvSpPr/>
          <p:nvPr/>
        </p:nvSpPr>
        <p:spPr>
          <a:xfrm>
            <a:off x="18899077" y="6254446"/>
            <a:ext cx="558655" cy="507869"/>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2" name="Shape 2612"/>
          <p:cNvSpPr/>
          <p:nvPr/>
        </p:nvSpPr>
        <p:spPr>
          <a:xfrm>
            <a:off x="19965599" y="6279839"/>
            <a:ext cx="558655" cy="457063"/>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3" name="Shape 2613"/>
          <p:cNvSpPr/>
          <p:nvPr/>
        </p:nvSpPr>
        <p:spPr>
          <a:xfrm>
            <a:off x="21032121" y="6229053"/>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4" name="Shape 2614"/>
          <p:cNvSpPr/>
          <p:nvPr/>
        </p:nvSpPr>
        <p:spPr>
          <a:xfrm>
            <a:off x="22098643" y="6229053"/>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5" name="Shape 2615"/>
          <p:cNvSpPr/>
          <p:nvPr/>
        </p:nvSpPr>
        <p:spPr>
          <a:xfrm>
            <a:off x="12499944" y="729557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6" name="Shape 2616"/>
          <p:cNvSpPr/>
          <p:nvPr/>
        </p:nvSpPr>
        <p:spPr>
          <a:xfrm>
            <a:off x="13566466" y="7320968"/>
            <a:ext cx="558655" cy="507994"/>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7" name="Shape 2617"/>
          <p:cNvSpPr/>
          <p:nvPr/>
        </p:nvSpPr>
        <p:spPr>
          <a:xfrm>
            <a:off x="14632988" y="7346362"/>
            <a:ext cx="558655" cy="457132"/>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8" name="Shape 2618"/>
          <p:cNvSpPr/>
          <p:nvPr/>
        </p:nvSpPr>
        <p:spPr>
          <a:xfrm>
            <a:off x="15699510" y="7295576"/>
            <a:ext cx="558602" cy="558681"/>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19" name="Shape 2619"/>
          <p:cNvSpPr/>
          <p:nvPr/>
        </p:nvSpPr>
        <p:spPr>
          <a:xfrm>
            <a:off x="16766032" y="7295576"/>
            <a:ext cx="558655" cy="558651"/>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0" name="Shape 2620"/>
          <p:cNvSpPr/>
          <p:nvPr/>
        </p:nvSpPr>
        <p:spPr>
          <a:xfrm>
            <a:off x="17832555" y="7320968"/>
            <a:ext cx="558655" cy="508061"/>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1" name="Shape 2621"/>
          <p:cNvSpPr/>
          <p:nvPr/>
        </p:nvSpPr>
        <p:spPr>
          <a:xfrm>
            <a:off x="18899077" y="7397149"/>
            <a:ext cx="558655" cy="355508"/>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2" name="Shape 2622"/>
          <p:cNvSpPr/>
          <p:nvPr/>
        </p:nvSpPr>
        <p:spPr>
          <a:xfrm>
            <a:off x="19965599" y="729557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3" name="Shape 2623"/>
          <p:cNvSpPr/>
          <p:nvPr/>
        </p:nvSpPr>
        <p:spPr>
          <a:xfrm>
            <a:off x="21032121" y="729557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4" name="Shape 2624"/>
          <p:cNvSpPr/>
          <p:nvPr/>
        </p:nvSpPr>
        <p:spPr>
          <a:xfrm>
            <a:off x="22098643" y="7295576"/>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5" name="Shape 2625"/>
          <p:cNvSpPr/>
          <p:nvPr/>
        </p:nvSpPr>
        <p:spPr>
          <a:xfrm>
            <a:off x="12499944" y="8412884"/>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6" name="Shape 2626"/>
          <p:cNvSpPr/>
          <p:nvPr/>
        </p:nvSpPr>
        <p:spPr>
          <a:xfrm>
            <a:off x="13617252" y="8362098"/>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7" name="Shape 2627"/>
          <p:cNvSpPr/>
          <p:nvPr/>
        </p:nvSpPr>
        <p:spPr>
          <a:xfrm>
            <a:off x="14721865" y="8362098"/>
            <a:ext cx="380902" cy="558655"/>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8" name="Shape 2628"/>
          <p:cNvSpPr/>
          <p:nvPr/>
        </p:nvSpPr>
        <p:spPr>
          <a:xfrm>
            <a:off x="15699510" y="836209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29" name="Shape 2629"/>
          <p:cNvSpPr/>
          <p:nvPr/>
        </p:nvSpPr>
        <p:spPr>
          <a:xfrm>
            <a:off x="16766032" y="8362098"/>
            <a:ext cx="558810" cy="55865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30" name="Shape 2630"/>
          <p:cNvSpPr/>
          <p:nvPr/>
        </p:nvSpPr>
        <p:spPr>
          <a:xfrm>
            <a:off x="17959521" y="8362098"/>
            <a:ext cx="304735" cy="558655"/>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31" name="Shape 2631"/>
          <p:cNvSpPr/>
          <p:nvPr/>
        </p:nvSpPr>
        <p:spPr>
          <a:xfrm>
            <a:off x="18899077" y="8412884"/>
            <a:ext cx="558655" cy="457082"/>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32" name="Shape 2632"/>
          <p:cNvSpPr/>
          <p:nvPr/>
        </p:nvSpPr>
        <p:spPr>
          <a:xfrm>
            <a:off x="20016386" y="8362098"/>
            <a:ext cx="457082" cy="55865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33" name="Shape 2633"/>
          <p:cNvSpPr/>
          <p:nvPr/>
        </p:nvSpPr>
        <p:spPr>
          <a:xfrm>
            <a:off x="21032121" y="836209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2634" name="Shape 2634"/>
          <p:cNvSpPr/>
          <p:nvPr/>
        </p:nvSpPr>
        <p:spPr>
          <a:xfrm>
            <a:off x="22098643" y="8362098"/>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41" name="Shape 2707"/>
          <p:cNvSpPr/>
          <p:nvPr/>
        </p:nvSpPr>
        <p:spPr>
          <a:xfrm>
            <a:off x="11183131" y="2641000"/>
            <a:ext cx="2055991" cy="630922"/>
          </a:xfrm>
          <a:prstGeom prst="rect">
            <a:avLst/>
          </a:prstGeom>
          <a:noFill/>
          <a:ln w="12700">
            <a:miter lim="400000"/>
          </a:ln>
          <a:extLst>
            <a:ext uri="{C572A759-6A51-4108-AA02-DFA0A04FC94B}">
              <ma14:wrappingTextBoxFlag xmlns:ma14="http://schemas.microsoft.com/office/mac/drawingml/2011/main" xmlns="" val="1"/>
            </a:ext>
          </a:extLst>
        </p:spPr>
        <p:txBody>
          <a:bodyPr wrap="none" lIns="38090" tIns="38090" rIns="38090" bIns="38090" anchor="ctr">
            <a:spAutoFit/>
          </a:bodyPr>
          <a:lstStyle>
            <a:lvl1pPr algn="l">
              <a:defRPr sz="3000" b="1" cap="none" spc="-90">
                <a:solidFill>
                  <a:srgbClr val="1C1D21"/>
                </a:solidFill>
                <a:latin typeface="+mj-lt"/>
                <a:ea typeface="+mj-ea"/>
                <a:cs typeface="+mj-cs"/>
                <a:sym typeface="Karla"/>
              </a:defRPr>
            </a:lvl1pPr>
          </a:lstStyle>
          <a:p>
            <a:pPr algn="ctr"/>
            <a:r>
              <a:rPr lang="en-US" sz="3600" b="0" dirty="0">
                <a:solidFill>
                  <a:schemeClr val="tx1"/>
                </a:solidFill>
                <a:latin typeface="Lato Regular" charset="0"/>
              </a:rPr>
              <a:t>GENERAL</a:t>
            </a:r>
            <a:endParaRPr sz="3600" b="0" dirty="0">
              <a:solidFill>
                <a:schemeClr val="tx1"/>
              </a:solidFill>
              <a:latin typeface="Lato Regular" charset="0"/>
            </a:endParaRPr>
          </a:p>
        </p:txBody>
      </p:sp>
    </p:spTree>
    <p:extLst>
      <p:ext uri="{BB962C8B-B14F-4D97-AF65-F5344CB8AC3E}">
        <p14:creationId xmlns:p14="http://schemas.microsoft.com/office/powerpoint/2010/main" val="58623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6B7B5-2BF6-7A4A-BEE6-AFEC55B42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7088"/>
            <a:ext cx="24377650" cy="13715857"/>
          </a:xfrm>
          <a:prstGeom prst="rect">
            <a:avLst/>
          </a:prstGeom>
        </p:spPr>
      </p:pic>
      <p:sp>
        <p:nvSpPr>
          <p:cNvPr id="9" name="TextBox 8">
            <a:extLst>
              <a:ext uri="{FF2B5EF4-FFF2-40B4-BE49-F238E27FC236}">
                <a16:creationId xmlns:a16="http://schemas.microsoft.com/office/drawing/2014/main" id="{9A56A623-8C82-4A46-BEE5-80EAAD64E5DA}"/>
              </a:ext>
            </a:extLst>
          </p:cNvPr>
          <p:cNvSpPr txBox="1"/>
          <p:nvPr/>
        </p:nvSpPr>
        <p:spPr>
          <a:xfrm>
            <a:off x="1642027" y="1753226"/>
            <a:ext cx="10762406" cy="1015663"/>
          </a:xfrm>
          <a:prstGeom prst="rect">
            <a:avLst/>
          </a:prstGeom>
          <a:noFill/>
        </p:spPr>
        <p:txBody>
          <a:bodyPr wrap="square" rtlCol="0">
            <a:spAutoFit/>
          </a:bodyPr>
          <a:lstStyle/>
          <a:p>
            <a:r>
              <a:rPr lang="en-US" sz="6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Problem</a:t>
            </a:r>
          </a:p>
        </p:txBody>
      </p:sp>
      <p:sp>
        <p:nvSpPr>
          <p:cNvPr id="10" name="Subtitle 2">
            <a:extLst>
              <a:ext uri="{FF2B5EF4-FFF2-40B4-BE49-F238E27FC236}">
                <a16:creationId xmlns:a16="http://schemas.microsoft.com/office/drawing/2014/main" id="{987E3186-B542-5E49-AB3C-5C0417788517}"/>
              </a:ext>
            </a:extLst>
          </p:cNvPr>
          <p:cNvSpPr txBox="1">
            <a:spLocks/>
          </p:cNvSpPr>
          <p:nvPr/>
        </p:nvSpPr>
        <p:spPr>
          <a:xfrm>
            <a:off x="1480193" y="5442243"/>
            <a:ext cx="9997394" cy="374360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Predict sale price of residential homes in Ames, Iowa based on the given training and test data sets. </a:t>
            </a:r>
          </a:p>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80 variables, 1460 training data sets, and 1459 test data sets. </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The output variable (</a:t>
            </a:r>
            <a:r>
              <a:rPr lang="en-US" sz="2800" i="1" dirty="0" err="1">
                <a:solidFill>
                  <a:srgbClr val="7F7F7F"/>
                </a:solidFill>
                <a:latin typeface="Lato" charset="0"/>
                <a:ea typeface="Lato" charset="0"/>
                <a:cs typeface="Lato" charset="0"/>
              </a:rPr>
              <a:t>SalePrice</a:t>
            </a:r>
            <a:r>
              <a:rPr lang="en-US" sz="2800" dirty="0">
                <a:solidFill>
                  <a:srgbClr val="7F7F7F"/>
                </a:solidFill>
                <a:latin typeface="Lato" charset="0"/>
                <a:ea typeface="Lato" charset="0"/>
                <a:cs typeface="Lato" charset="0"/>
              </a:rPr>
              <a:t>) is continuous.</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The remaining 79 explanatory variables are combination of continuous and categorical variables.</a:t>
            </a:r>
            <a:endParaRPr lang="en-US" sz="2800" dirty="0">
              <a:solidFill>
                <a:schemeClr val="tx1"/>
              </a:solidFill>
              <a:latin typeface="Lato" charset="0"/>
              <a:ea typeface="Lato" charset="0"/>
              <a:cs typeface="Lato" charset="0"/>
            </a:endParaRPr>
          </a:p>
        </p:txBody>
      </p:sp>
      <p:sp>
        <p:nvSpPr>
          <p:cNvPr id="11" name="TextBox 10">
            <a:extLst>
              <a:ext uri="{FF2B5EF4-FFF2-40B4-BE49-F238E27FC236}">
                <a16:creationId xmlns:a16="http://schemas.microsoft.com/office/drawing/2014/main" id="{FE1A6096-4B31-E64F-B43F-D3A0CF50D5E7}"/>
              </a:ext>
            </a:extLst>
          </p:cNvPr>
          <p:cNvSpPr txBox="1"/>
          <p:nvPr/>
        </p:nvSpPr>
        <p:spPr>
          <a:xfrm>
            <a:off x="1642027" y="4795912"/>
            <a:ext cx="5499799" cy="646331"/>
          </a:xfrm>
          <a:prstGeom prst="rect">
            <a:avLst/>
          </a:prstGeom>
        </p:spPr>
        <p:txBody>
          <a:bodyPr wrap="square" rtlCol="0">
            <a:spAutoFit/>
          </a:bodyPr>
          <a:lstStyle/>
          <a:p>
            <a:r>
              <a:rPr lang="en-US"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Goal</a:t>
            </a:r>
          </a:p>
        </p:txBody>
      </p:sp>
      <p:sp>
        <p:nvSpPr>
          <p:cNvPr id="12" name="Subtitle 2">
            <a:extLst>
              <a:ext uri="{FF2B5EF4-FFF2-40B4-BE49-F238E27FC236}">
                <a16:creationId xmlns:a16="http://schemas.microsoft.com/office/drawing/2014/main" id="{E7D9748F-5FB9-4F4C-BC1B-750C28061612}"/>
              </a:ext>
            </a:extLst>
          </p:cNvPr>
          <p:cNvSpPr txBox="1">
            <a:spLocks/>
          </p:cNvSpPr>
          <p:nvPr/>
        </p:nvSpPr>
        <p:spPr>
          <a:xfrm>
            <a:off x="12872372" y="5442243"/>
            <a:ext cx="10025089" cy="5570255"/>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Univariate analysis of output and explanatory variables.</a:t>
            </a:r>
          </a:p>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Transform categorical variables into numeric variables. </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Check if log transformation of output and explanatory variables helps better model performance.</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Through bivariate analysis, identify and remove unhelpful explanatory variables.</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Advanced feature engineering such as PCA.</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Data modeling such as Linear Regression, Random Forest, and Gradient-Boost Tree. </a:t>
            </a:r>
            <a:endParaRPr lang="en-US" sz="2800" dirty="0">
              <a:solidFill>
                <a:schemeClr val="tx1"/>
              </a:solidFill>
              <a:latin typeface="Lato" charset="0"/>
              <a:ea typeface="Lato" charset="0"/>
              <a:cs typeface="Lato" charset="0"/>
            </a:endParaRPr>
          </a:p>
        </p:txBody>
      </p:sp>
      <p:sp>
        <p:nvSpPr>
          <p:cNvPr id="13" name="TextBox 12">
            <a:extLst>
              <a:ext uri="{FF2B5EF4-FFF2-40B4-BE49-F238E27FC236}">
                <a16:creationId xmlns:a16="http://schemas.microsoft.com/office/drawing/2014/main" id="{2D38FAAC-105C-8C41-8BC9-46CFFF64967F}"/>
              </a:ext>
            </a:extLst>
          </p:cNvPr>
          <p:cNvSpPr txBox="1"/>
          <p:nvPr/>
        </p:nvSpPr>
        <p:spPr>
          <a:xfrm>
            <a:off x="13034208" y="4795912"/>
            <a:ext cx="5499799" cy="646331"/>
          </a:xfrm>
          <a:prstGeom prst="rect">
            <a:avLst/>
          </a:prstGeom>
        </p:spPr>
        <p:txBody>
          <a:bodyPr wrap="square" rtlCol="0">
            <a:spAutoFit/>
          </a:bodyPr>
          <a:lstStyle/>
          <a:p>
            <a:r>
              <a:rPr lang="en-US"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Approach</a:t>
            </a:r>
          </a:p>
        </p:txBody>
      </p:sp>
    </p:spTree>
    <p:extLst>
      <p:ext uri="{BB962C8B-B14F-4D97-AF65-F5344CB8AC3E}">
        <p14:creationId xmlns:p14="http://schemas.microsoft.com/office/powerpoint/2010/main" val="344972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6B7B5-2BF6-7A4A-BEE6-AFEC55B42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
            <a:ext cx="24377650" cy="13715857"/>
          </a:xfrm>
          <a:prstGeom prst="rect">
            <a:avLst/>
          </a:prstGeom>
        </p:spPr>
      </p:pic>
      <p:sp>
        <p:nvSpPr>
          <p:cNvPr id="9" name="TextBox 8">
            <a:extLst>
              <a:ext uri="{FF2B5EF4-FFF2-40B4-BE49-F238E27FC236}">
                <a16:creationId xmlns:a16="http://schemas.microsoft.com/office/drawing/2014/main" id="{9A56A623-8C82-4A46-BEE5-80EAAD64E5DA}"/>
              </a:ext>
            </a:extLst>
          </p:cNvPr>
          <p:cNvSpPr txBox="1"/>
          <p:nvPr/>
        </p:nvSpPr>
        <p:spPr>
          <a:xfrm>
            <a:off x="1642027" y="1753226"/>
            <a:ext cx="10762406" cy="1015663"/>
          </a:xfrm>
          <a:prstGeom prst="rect">
            <a:avLst/>
          </a:prstGeom>
          <a:noFill/>
        </p:spPr>
        <p:txBody>
          <a:bodyPr wrap="square" rtlCol="0">
            <a:spAutoFit/>
          </a:bodyPr>
          <a:lstStyle/>
          <a:p>
            <a:r>
              <a:rPr lang="en-US" sz="6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Explanatory Data Analysis (EDA)</a:t>
            </a:r>
          </a:p>
        </p:txBody>
      </p:sp>
      <p:sp>
        <p:nvSpPr>
          <p:cNvPr id="10" name="Subtitle 2">
            <a:extLst>
              <a:ext uri="{FF2B5EF4-FFF2-40B4-BE49-F238E27FC236}">
                <a16:creationId xmlns:a16="http://schemas.microsoft.com/office/drawing/2014/main" id="{987E3186-B542-5E49-AB3C-5C0417788517}"/>
              </a:ext>
            </a:extLst>
          </p:cNvPr>
          <p:cNvSpPr txBox="1">
            <a:spLocks/>
          </p:cNvSpPr>
          <p:nvPr/>
        </p:nvSpPr>
        <p:spPr>
          <a:xfrm>
            <a:off x="1480193" y="3926944"/>
            <a:ext cx="9997394" cy="127933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i="1" dirty="0" err="1">
                <a:solidFill>
                  <a:schemeClr val="tx1"/>
                </a:solidFill>
                <a:latin typeface="Lato" charset="0"/>
                <a:ea typeface="Lato" charset="0"/>
                <a:cs typeface="Lato" charset="0"/>
              </a:rPr>
              <a:t>SalePrice</a:t>
            </a:r>
            <a:r>
              <a:rPr lang="en-US" sz="2800" dirty="0">
                <a:solidFill>
                  <a:schemeClr val="tx1"/>
                </a:solidFill>
                <a:latin typeface="Lato" charset="0"/>
                <a:ea typeface="Lato" charset="0"/>
                <a:cs typeface="Lato" charset="0"/>
              </a:rPr>
              <a:t> is not normal based on histogram, skewness and kurtosis.</a:t>
            </a:r>
          </a:p>
        </p:txBody>
      </p:sp>
      <p:sp>
        <p:nvSpPr>
          <p:cNvPr id="11" name="TextBox 10">
            <a:extLst>
              <a:ext uri="{FF2B5EF4-FFF2-40B4-BE49-F238E27FC236}">
                <a16:creationId xmlns:a16="http://schemas.microsoft.com/office/drawing/2014/main" id="{FE1A6096-4B31-E64F-B43F-D3A0CF50D5E7}"/>
              </a:ext>
            </a:extLst>
          </p:cNvPr>
          <p:cNvSpPr txBox="1"/>
          <p:nvPr/>
        </p:nvSpPr>
        <p:spPr>
          <a:xfrm>
            <a:off x="1642027" y="3280613"/>
            <a:ext cx="5499799" cy="646331"/>
          </a:xfrm>
          <a:prstGeom prst="rect">
            <a:avLst/>
          </a:prstGeom>
        </p:spPr>
        <p:txBody>
          <a:bodyPr wrap="square" rtlCol="0">
            <a:spAutoFit/>
          </a:bodyPr>
          <a:lstStyle/>
          <a:p>
            <a:r>
              <a:rPr lang="en-US"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Univariate Analysis</a:t>
            </a:r>
          </a:p>
        </p:txBody>
      </p:sp>
      <p:sp>
        <p:nvSpPr>
          <p:cNvPr id="12" name="Subtitle 2">
            <a:extLst>
              <a:ext uri="{FF2B5EF4-FFF2-40B4-BE49-F238E27FC236}">
                <a16:creationId xmlns:a16="http://schemas.microsoft.com/office/drawing/2014/main" id="{E7D9748F-5FB9-4F4C-BC1B-750C28061612}"/>
              </a:ext>
            </a:extLst>
          </p:cNvPr>
          <p:cNvSpPr txBox="1">
            <a:spLocks/>
          </p:cNvSpPr>
          <p:nvPr/>
        </p:nvSpPr>
        <p:spPr>
          <a:xfrm>
            <a:off x="12872373" y="3299927"/>
            <a:ext cx="5591500" cy="6121688"/>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endParaRPr lang="en-US" sz="2800" dirty="0">
              <a:solidFill>
                <a:schemeClr val="tx1"/>
              </a:solidFill>
              <a:latin typeface="Lato" charset="0"/>
              <a:ea typeface="Lato" charset="0"/>
              <a:cs typeface="Lato" charset="0"/>
            </a:endParaRPr>
          </a:p>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10 variables are identified highly correlated to </a:t>
            </a:r>
            <a:r>
              <a:rPr lang="en-US" sz="2800" i="1" dirty="0" err="1">
                <a:solidFill>
                  <a:schemeClr val="tx1"/>
                </a:solidFill>
                <a:latin typeface="Lato" charset="0"/>
                <a:ea typeface="Lato" charset="0"/>
                <a:cs typeface="Lato" charset="0"/>
              </a:rPr>
              <a:t>SalePrice</a:t>
            </a:r>
            <a:r>
              <a:rPr lang="en-US" sz="2800" dirty="0">
                <a:solidFill>
                  <a:schemeClr val="tx1"/>
                </a:solidFill>
                <a:latin typeface="Lato" charset="0"/>
                <a:ea typeface="Lato" charset="0"/>
                <a:cs typeface="Lato" charset="0"/>
              </a:rPr>
              <a:t>.</a:t>
            </a:r>
          </a:p>
          <a:p>
            <a:pPr algn="l">
              <a:lnSpc>
                <a:spcPts val="4299"/>
              </a:lnSpc>
            </a:pPr>
            <a:endParaRPr lang="en-US" sz="2800" dirty="0">
              <a:solidFill>
                <a:schemeClr val="tx1"/>
              </a:solidFill>
              <a:latin typeface="Lato" charset="0"/>
              <a:ea typeface="Lato" charset="0"/>
              <a:cs typeface="Lato" charset="0"/>
            </a:endParaRPr>
          </a:p>
          <a:p>
            <a:pPr algn="l">
              <a:lnSpc>
                <a:spcPts val="4299"/>
              </a:lnSpc>
            </a:pPr>
            <a:endParaRPr lang="en-US" sz="2800" dirty="0">
              <a:solidFill>
                <a:schemeClr val="tx1"/>
              </a:solidFill>
              <a:latin typeface="Lato" charset="0"/>
              <a:ea typeface="Lato" charset="0"/>
              <a:cs typeface="Lato" charset="0"/>
            </a:endParaRPr>
          </a:p>
          <a:p>
            <a:pPr marL="457200" indent="-457200" algn="l">
              <a:lnSpc>
                <a:spcPts val="4299"/>
              </a:lnSpc>
              <a:buFont typeface="Arial" panose="020B0604020202020204" pitchFamily="34" charset="0"/>
              <a:buChar char="•"/>
            </a:pPr>
            <a:endParaRPr lang="en-US" sz="2800" dirty="0">
              <a:solidFill>
                <a:schemeClr val="tx1"/>
              </a:solidFill>
              <a:latin typeface="Lato" charset="0"/>
              <a:ea typeface="Lato" charset="0"/>
              <a:cs typeface="Lato" charset="0"/>
            </a:endParaRPr>
          </a:p>
          <a:p>
            <a:pPr marL="457200" indent="-457200" algn="l">
              <a:lnSpc>
                <a:spcPts val="4299"/>
              </a:lnSpc>
              <a:buFont typeface="Arial" panose="020B0604020202020204" pitchFamily="34" charset="0"/>
              <a:buChar char="•"/>
            </a:pPr>
            <a:r>
              <a:rPr lang="en-US" sz="2800" i="1" dirty="0" err="1">
                <a:solidFill>
                  <a:schemeClr val="tx1"/>
                </a:solidFill>
                <a:latin typeface="Lato" charset="0"/>
                <a:ea typeface="Lato" charset="0"/>
                <a:cs typeface="Lato" charset="0"/>
              </a:rPr>
              <a:t>OverllQual</a:t>
            </a:r>
            <a:r>
              <a:rPr lang="en-US" sz="2800" dirty="0">
                <a:solidFill>
                  <a:schemeClr val="tx1"/>
                </a:solidFill>
                <a:latin typeface="Lato" charset="0"/>
                <a:ea typeface="Lato" charset="0"/>
                <a:cs typeface="Lato" charset="0"/>
              </a:rPr>
              <a:t> and </a:t>
            </a:r>
            <a:r>
              <a:rPr lang="en-US" sz="2800" i="1" dirty="0" err="1">
                <a:solidFill>
                  <a:schemeClr val="tx1"/>
                </a:solidFill>
                <a:latin typeface="Lato" charset="0"/>
                <a:ea typeface="Lato" charset="0"/>
                <a:cs typeface="Lato" charset="0"/>
              </a:rPr>
              <a:t>GarageCars</a:t>
            </a:r>
            <a:r>
              <a:rPr lang="en-US" sz="2800" dirty="0">
                <a:solidFill>
                  <a:schemeClr val="tx1"/>
                </a:solidFill>
                <a:latin typeface="Lato" charset="0"/>
                <a:ea typeface="Lato" charset="0"/>
                <a:cs typeface="Lato" charset="0"/>
              </a:rPr>
              <a:t> show linear relationship between quality and price, size of garage and price.</a:t>
            </a:r>
          </a:p>
        </p:txBody>
      </p:sp>
      <p:sp>
        <p:nvSpPr>
          <p:cNvPr id="13" name="TextBox 12">
            <a:extLst>
              <a:ext uri="{FF2B5EF4-FFF2-40B4-BE49-F238E27FC236}">
                <a16:creationId xmlns:a16="http://schemas.microsoft.com/office/drawing/2014/main" id="{2D38FAAC-105C-8C41-8BC9-46CFFF64967F}"/>
              </a:ext>
            </a:extLst>
          </p:cNvPr>
          <p:cNvSpPr txBox="1"/>
          <p:nvPr/>
        </p:nvSpPr>
        <p:spPr>
          <a:xfrm>
            <a:off x="13034208" y="3280613"/>
            <a:ext cx="5499799" cy="646331"/>
          </a:xfrm>
          <a:prstGeom prst="rect">
            <a:avLst/>
          </a:prstGeom>
        </p:spPr>
        <p:txBody>
          <a:bodyPr wrap="square" rtlCol="0">
            <a:spAutoFit/>
          </a:bodyPr>
          <a:lstStyle/>
          <a:p>
            <a:r>
              <a:rPr lang="en-US"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Bivariate Analysis</a:t>
            </a:r>
          </a:p>
        </p:txBody>
      </p:sp>
      <p:pic>
        <p:nvPicPr>
          <p:cNvPr id="2" name="Picture 1">
            <a:extLst>
              <a:ext uri="{FF2B5EF4-FFF2-40B4-BE49-F238E27FC236}">
                <a16:creationId xmlns:a16="http://schemas.microsoft.com/office/drawing/2014/main" id="{242AA46A-C7C6-6F4B-8512-FA000B66DE11}"/>
              </a:ext>
            </a:extLst>
          </p:cNvPr>
          <p:cNvPicPr>
            <a:picLocks noChangeAspect="1"/>
          </p:cNvPicPr>
          <p:nvPr/>
        </p:nvPicPr>
        <p:blipFill>
          <a:blip r:embed="rId4"/>
          <a:stretch>
            <a:fillRect/>
          </a:stretch>
        </p:blipFill>
        <p:spPr>
          <a:xfrm>
            <a:off x="1405381" y="7703509"/>
            <a:ext cx="5030805" cy="3263888"/>
          </a:xfrm>
          <a:prstGeom prst="rect">
            <a:avLst/>
          </a:prstGeom>
        </p:spPr>
      </p:pic>
      <p:pic>
        <p:nvPicPr>
          <p:cNvPr id="3" name="Picture 2">
            <a:extLst>
              <a:ext uri="{FF2B5EF4-FFF2-40B4-BE49-F238E27FC236}">
                <a16:creationId xmlns:a16="http://schemas.microsoft.com/office/drawing/2014/main" id="{11F0C547-A9CE-844E-9292-501C372BBBD2}"/>
              </a:ext>
            </a:extLst>
          </p:cNvPr>
          <p:cNvPicPr>
            <a:picLocks noChangeAspect="1"/>
          </p:cNvPicPr>
          <p:nvPr/>
        </p:nvPicPr>
        <p:blipFill>
          <a:blip r:embed="rId5"/>
          <a:stretch>
            <a:fillRect/>
          </a:stretch>
        </p:blipFill>
        <p:spPr>
          <a:xfrm>
            <a:off x="6436186" y="7498078"/>
            <a:ext cx="5193829" cy="3562917"/>
          </a:xfrm>
          <a:prstGeom prst="rect">
            <a:avLst/>
          </a:prstGeom>
        </p:spPr>
      </p:pic>
      <p:pic>
        <p:nvPicPr>
          <p:cNvPr id="4" name="Picture 3">
            <a:extLst>
              <a:ext uri="{FF2B5EF4-FFF2-40B4-BE49-F238E27FC236}">
                <a16:creationId xmlns:a16="http://schemas.microsoft.com/office/drawing/2014/main" id="{CF09BDE2-AA51-454E-9217-C80F5333DC9D}"/>
              </a:ext>
            </a:extLst>
          </p:cNvPr>
          <p:cNvPicPr>
            <a:picLocks noChangeAspect="1"/>
          </p:cNvPicPr>
          <p:nvPr/>
        </p:nvPicPr>
        <p:blipFill>
          <a:blip r:embed="rId6"/>
          <a:stretch>
            <a:fillRect/>
          </a:stretch>
        </p:blipFill>
        <p:spPr>
          <a:xfrm>
            <a:off x="2130082" y="5273963"/>
            <a:ext cx="3873945" cy="2197983"/>
          </a:xfrm>
          <a:prstGeom prst="rect">
            <a:avLst/>
          </a:prstGeom>
        </p:spPr>
      </p:pic>
      <p:pic>
        <p:nvPicPr>
          <p:cNvPr id="5" name="Picture 4">
            <a:extLst>
              <a:ext uri="{FF2B5EF4-FFF2-40B4-BE49-F238E27FC236}">
                <a16:creationId xmlns:a16="http://schemas.microsoft.com/office/drawing/2014/main" id="{AEAB308A-65C0-FF40-8D1E-CB76AFF7D87E}"/>
              </a:ext>
            </a:extLst>
          </p:cNvPr>
          <p:cNvPicPr>
            <a:picLocks noChangeAspect="1"/>
          </p:cNvPicPr>
          <p:nvPr/>
        </p:nvPicPr>
        <p:blipFill>
          <a:blip r:embed="rId7"/>
          <a:stretch>
            <a:fillRect/>
          </a:stretch>
        </p:blipFill>
        <p:spPr>
          <a:xfrm>
            <a:off x="7428003" y="4633883"/>
            <a:ext cx="3200400" cy="508000"/>
          </a:xfrm>
          <a:prstGeom prst="rect">
            <a:avLst/>
          </a:prstGeom>
        </p:spPr>
      </p:pic>
      <p:pic>
        <p:nvPicPr>
          <p:cNvPr id="6" name="Picture 5">
            <a:extLst>
              <a:ext uri="{FF2B5EF4-FFF2-40B4-BE49-F238E27FC236}">
                <a16:creationId xmlns:a16="http://schemas.microsoft.com/office/drawing/2014/main" id="{C48A8885-1C34-F242-A9A3-E28B3AD59351}"/>
              </a:ext>
            </a:extLst>
          </p:cNvPr>
          <p:cNvPicPr>
            <a:picLocks noChangeAspect="1"/>
          </p:cNvPicPr>
          <p:nvPr/>
        </p:nvPicPr>
        <p:blipFill>
          <a:blip r:embed="rId8"/>
          <a:stretch>
            <a:fillRect/>
          </a:stretch>
        </p:blipFill>
        <p:spPr>
          <a:xfrm>
            <a:off x="18355907" y="3642404"/>
            <a:ext cx="5469799" cy="4619571"/>
          </a:xfrm>
          <a:prstGeom prst="rect">
            <a:avLst/>
          </a:prstGeom>
        </p:spPr>
      </p:pic>
      <p:pic>
        <p:nvPicPr>
          <p:cNvPr id="8" name="Picture 7">
            <a:extLst>
              <a:ext uri="{FF2B5EF4-FFF2-40B4-BE49-F238E27FC236}">
                <a16:creationId xmlns:a16="http://schemas.microsoft.com/office/drawing/2014/main" id="{27E5970C-F82F-8F46-98CB-A33856C73511}"/>
              </a:ext>
            </a:extLst>
          </p:cNvPr>
          <p:cNvPicPr>
            <a:picLocks noChangeAspect="1"/>
          </p:cNvPicPr>
          <p:nvPr/>
        </p:nvPicPr>
        <p:blipFill>
          <a:blip r:embed="rId9"/>
          <a:stretch>
            <a:fillRect/>
          </a:stretch>
        </p:blipFill>
        <p:spPr>
          <a:xfrm>
            <a:off x="13162079" y="9494843"/>
            <a:ext cx="5193828" cy="3766516"/>
          </a:xfrm>
          <a:prstGeom prst="rect">
            <a:avLst/>
          </a:prstGeom>
        </p:spPr>
      </p:pic>
      <p:pic>
        <p:nvPicPr>
          <p:cNvPr id="14" name="Picture 13">
            <a:extLst>
              <a:ext uri="{FF2B5EF4-FFF2-40B4-BE49-F238E27FC236}">
                <a16:creationId xmlns:a16="http://schemas.microsoft.com/office/drawing/2014/main" id="{74852432-3804-694E-8B08-C6E9371DB4B0}"/>
              </a:ext>
            </a:extLst>
          </p:cNvPr>
          <p:cNvPicPr>
            <a:picLocks noChangeAspect="1"/>
          </p:cNvPicPr>
          <p:nvPr/>
        </p:nvPicPr>
        <p:blipFill>
          <a:blip r:embed="rId10"/>
          <a:stretch>
            <a:fillRect/>
          </a:stretch>
        </p:blipFill>
        <p:spPr>
          <a:xfrm>
            <a:off x="18640965" y="9547095"/>
            <a:ext cx="5193828" cy="3766516"/>
          </a:xfrm>
          <a:prstGeom prst="rect">
            <a:avLst/>
          </a:prstGeom>
        </p:spPr>
      </p:pic>
    </p:spTree>
    <p:extLst>
      <p:ext uri="{BB962C8B-B14F-4D97-AF65-F5344CB8AC3E}">
        <p14:creationId xmlns:p14="http://schemas.microsoft.com/office/powerpoint/2010/main" val="4273857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6B7B5-2BF6-7A4A-BEE6-AFEC55B42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
            <a:ext cx="24377650" cy="13715857"/>
          </a:xfrm>
          <a:prstGeom prst="rect">
            <a:avLst/>
          </a:prstGeom>
        </p:spPr>
      </p:pic>
      <p:sp>
        <p:nvSpPr>
          <p:cNvPr id="9" name="TextBox 8">
            <a:extLst>
              <a:ext uri="{FF2B5EF4-FFF2-40B4-BE49-F238E27FC236}">
                <a16:creationId xmlns:a16="http://schemas.microsoft.com/office/drawing/2014/main" id="{9A56A623-8C82-4A46-BEE5-80EAAD64E5DA}"/>
              </a:ext>
            </a:extLst>
          </p:cNvPr>
          <p:cNvSpPr txBox="1"/>
          <p:nvPr/>
        </p:nvSpPr>
        <p:spPr>
          <a:xfrm>
            <a:off x="1642027" y="1753226"/>
            <a:ext cx="10762406" cy="1015663"/>
          </a:xfrm>
          <a:prstGeom prst="rect">
            <a:avLst/>
          </a:prstGeom>
          <a:noFill/>
        </p:spPr>
        <p:txBody>
          <a:bodyPr wrap="square" rtlCol="0">
            <a:spAutoFit/>
          </a:bodyPr>
          <a:lstStyle/>
          <a:p>
            <a:r>
              <a:rPr lang="en-US" sz="6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Data Clean Up</a:t>
            </a:r>
          </a:p>
        </p:txBody>
      </p:sp>
      <p:sp>
        <p:nvSpPr>
          <p:cNvPr id="10" name="Subtitle 2">
            <a:extLst>
              <a:ext uri="{FF2B5EF4-FFF2-40B4-BE49-F238E27FC236}">
                <a16:creationId xmlns:a16="http://schemas.microsoft.com/office/drawing/2014/main" id="{987E3186-B542-5E49-AB3C-5C0417788517}"/>
              </a:ext>
            </a:extLst>
          </p:cNvPr>
          <p:cNvSpPr txBox="1">
            <a:spLocks/>
          </p:cNvSpPr>
          <p:nvPr/>
        </p:nvSpPr>
        <p:spPr>
          <a:xfrm>
            <a:off x="1480193" y="5442243"/>
            <a:ext cx="9997394" cy="645767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Marketers must link the price to the real and perceived value of the product, but they also must take into account supply costs, seasonal discounts, and prices used by competitors.</a:t>
            </a:r>
          </a:p>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In some cases. Must link the price to the real and perceived value of the product, but they also must take into account supply costs, seasonal discounts, and prices used by competitors. In some cases. </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Additionally, a firm's finance department would be consulted. The marketing orientation is perhaps the most common orientation. </a:t>
            </a:r>
            <a:endParaRPr lang="en-US" sz="2800" dirty="0">
              <a:solidFill>
                <a:schemeClr val="tx1"/>
              </a:solidFill>
              <a:latin typeface="Lato" charset="0"/>
              <a:ea typeface="Lato" charset="0"/>
              <a:cs typeface="Lato" charset="0"/>
            </a:endParaRPr>
          </a:p>
        </p:txBody>
      </p:sp>
      <p:sp>
        <p:nvSpPr>
          <p:cNvPr id="11" name="TextBox 10">
            <a:extLst>
              <a:ext uri="{FF2B5EF4-FFF2-40B4-BE49-F238E27FC236}">
                <a16:creationId xmlns:a16="http://schemas.microsoft.com/office/drawing/2014/main" id="{FE1A6096-4B31-E64F-B43F-D3A0CF50D5E7}"/>
              </a:ext>
            </a:extLst>
          </p:cNvPr>
          <p:cNvSpPr txBox="1"/>
          <p:nvPr/>
        </p:nvSpPr>
        <p:spPr>
          <a:xfrm>
            <a:off x="1642027" y="4795912"/>
            <a:ext cx="5499799" cy="646331"/>
          </a:xfrm>
          <a:prstGeom prst="rect">
            <a:avLst/>
          </a:prstGeom>
        </p:spPr>
        <p:txBody>
          <a:bodyPr wrap="square" rtlCol="0">
            <a:spAutoFit/>
          </a:bodyPr>
          <a:lstStyle/>
          <a:p>
            <a:r>
              <a:rPr lang="en-US"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WRITE TITLE</a:t>
            </a:r>
          </a:p>
        </p:txBody>
      </p:sp>
      <p:sp>
        <p:nvSpPr>
          <p:cNvPr id="12" name="Subtitle 2">
            <a:extLst>
              <a:ext uri="{FF2B5EF4-FFF2-40B4-BE49-F238E27FC236}">
                <a16:creationId xmlns:a16="http://schemas.microsoft.com/office/drawing/2014/main" id="{E7D9748F-5FB9-4F4C-BC1B-750C28061612}"/>
              </a:ext>
            </a:extLst>
          </p:cNvPr>
          <p:cNvSpPr txBox="1">
            <a:spLocks/>
          </p:cNvSpPr>
          <p:nvPr/>
        </p:nvSpPr>
        <p:spPr>
          <a:xfrm>
            <a:off x="12872372" y="5442243"/>
            <a:ext cx="10025089" cy="639625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Marketers must link the price to the real and perceived value of the product, but they also must take into account supply costs, seasonal discounts, and prices used by competitors.</a:t>
            </a:r>
          </a:p>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In some cases. Must link the price to the real and perceived value of the product, but they also must take into account supply costs, seasonal discounts, and prices used by competitors. In some cases. </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Additionally, a firm's finance department would be consulted. The marketing orientation is perhaps the most common orientation. </a:t>
            </a:r>
            <a:endParaRPr lang="en-US" sz="2800" dirty="0">
              <a:solidFill>
                <a:schemeClr val="tx1"/>
              </a:solidFill>
              <a:latin typeface="Lato" charset="0"/>
              <a:ea typeface="Lato" charset="0"/>
              <a:cs typeface="Lato" charset="0"/>
            </a:endParaRPr>
          </a:p>
        </p:txBody>
      </p:sp>
      <p:sp>
        <p:nvSpPr>
          <p:cNvPr id="13" name="TextBox 12">
            <a:extLst>
              <a:ext uri="{FF2B5EF4-FFF2-40B4-BE49-F238E27FC236}">
                <a16:creationId xmlns:a16="http://schemas.microsoft.com/office/drawing/2014/main" id="{2D38FAAC-105C-8C41-8BC9-46CFFF64967F}"/>
              </a:ext>
            </a:extLst>
          </p:cNvPr>
          <p:cNvSpPr txBox="1"/>
          <p:nvPr/>
        </p:nvSpPr>
        <p:spPr>
          <a:xfrm>
            <a:off x="13034208" y="4795912"/>
            <a:ext cx="5499799" cy="646331"/>
          </a:xfrm>
          <a:prstGeom prst="rect">
            <a:avLst/>
          </a:prstGeom>
        </p:spPr>
        <p:txBody>
          <a:bodyPr wrap="square" rtlCol="0">
            <a:spAutoFit/>
          </a:bodyPr>
          <a:lstStyle/>
          <a:p>
            <a:r>
              <a:rPr lang="en-US"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WRITE TITLE</a:t>
            </a:r>
          </a:p>
        </p:txBody>
      </p:sp>
    </p:spTree>
    <p:extLst>
      <p:ext uri="{BB962C8B-B14F-4D97-AF65-F5344CB8AC3E}">
        <p14:creationId xmlns:p14="http://schemas.microsoft.com/office/powerpoint/2010/main" val="100575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6B7B5-2BF6-7A4A-BEE6-AFEC55B42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
            <a:ext cx="24377650" cy="13715857"/>
          </a:xfrm>
          <a:prstGeom prst="rect">
            <a:avLst/>
          </a:prstGeom>
        </p:spPr>
      </p:pic>
      <p:sp>
        <p:nvSpPr>
          <p:cNvPr id="9" name="TextBox 8">
            <a:extLst>
              <a:ext uri="{FF2B5EF4-FFF2-40B4-BE49-F238E27FC236}">
                <a16:creationId xmlns:a16="http://schemas.microsoft.com/office/drawing/2014/main" id="{9A56A623-8C82-4A46-BEE5-80EAAD64E5DA}"/>
              </a:ext>
            </a:extLst>
          </p:cNvPr>
          <p:cNvSpPr txBox="1"/>
          <p:nvPr/>
        </p:nvSpPr>
        <p:spPr>
          <a:xfrm>
            <a:off x="1642027" y="1753226"/>
            <a:ext cx="10762406" cy="1015663"/>
          </a:xfrm>
          <a:prstGeom prst="rect">
            <a:avLst/>
          </a:prstGeom>
          <a:noFill/>
        </p:spPr>
        <p:txBody>
          <a:bodyPr wrap="square" rtlCol="0">
            <a:spAutoFit/>
          </a:bodyPr>
          <a:lstStyle/>
          <a:p>
            <a:r>
              <a:rPr lang="en-US" sz="6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Feature Engineering</a:t>
            </a:r>
          </a:p>
        </p:txBody>
      </p:sp>
      <p:sp>
        <p:nvSpPr>
          <p:cNvPr id="10" name="Subtitle 2">
            <a:extLst>
              <a:ext uri="{FF2B5EF4-FFF2-40B4-BE49-F238E27FC236}">
                <a16:creationId xmlns:a16="http://schemas.microsoft.com/office/drawing/2014/main" id="{987E3186-B542-5E49-AB3C-5C0417788517}"/>
              </a:ext>
            </a:extLst>
          </p:cNvPr>
          <p:cNvSpPr txBox="1">
            <a:spLocks/>
          </p:cNvSpPr>
          <p:nvPr/>
        </p:nvSpPr>
        <p:spPr>
          <a:xfrm>
            <a:off x="1480193" y="5442243"/>
            <a:ext cx="9997394" cy="645767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Marketers must link the price to the real and perceived value of the product, but they also must take into account supply costs, seasonal discounts, and prices used by competitors.</a:t>
            </a:r>
          </a:p>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In some cases. Must link the price to the real and perceived value of the product, but they also must take into account supply costs, seasonal discounts, and prices used by competitors. In some cases. </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Additionally, a firm's finance department would be consulted. The marketing orientation is perhaps the most common orientation. </a:t>
            </a:r>
            <a:endParaRPr lang="en-US" sz="2800" dirty="0">
              <a:solidFill>
                <a:schemeClr val="tx1"/>
              </a:solidFill>
              <a:latin typeface="Lato" charset="0"/>
              <a:ea typeface="Lato" charset="0"/>
              <a:cs typeface="Lato" charset="0"/>
            </a:endParaRPr>
          </a:p>
        </p:txBody>
      </p:sp>
      <p:sp>
        <p:nvSpPr>
          <p:cNvPr id="11" name="TextBox 10">
            <a:extLst>
              <a:ext uri="{FF2B5EF4-FFF2-40B4-BE49-F238E27FC236}">
                <a16:creationId xmlns:a16="http://schemas.microsoft.com/office/drawing/2014/main" id="{FE1A6096-4B31-E64F-B43F-D3A0CF50D5E7}"/>
              </a:ext>
            </a:extLst>
          </p:cNvPr>
          <p:cNvSpPr txBox="1"/>
          <p:nvPr/>
        </p:nvSpPr>
        <p:spPr>
          <a:xfrm>
            <a:off x="1642027" y="4795912"/>
            <a:ext cx="5499799" cy="646331"/>
          </a:xfrm>
          <a:prstGeom prst="rect">
            <a:avLst/>
          </a:prstGeom>
        </p:spPr>
        <p:txBody>
          <a:bodyPr wrap="square" rtlCol="0">
            <a:spAutoFit/>
          </a:bodyPr>
          <a:lstStyle/>
          <a:p>
            <a:r>
              <a:rPr lang="en-US"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WRITE TITLE</a:t>
            </a:r>
          </a:p>
        </p:txBody>
      </p:sp>
      <p:sp>
        <p:nvSpPr>
          <p:cNvPr id="12" name="Subtitle 2">
            <a:extLst>
              <a:ext uri="{FF2B5EF4-FFF2-40B4-BE49-F238E27FC236}">
                <a16:creationId xmlns:a16="http://schemas.microsoft.com/office/drawing/2014/main" id="{E7D9748F-5FB9-4F4C-BC1B-750C28061612}"/>
              </a:ext>
            </a:extLst>
          </p:cNvPr>
          <p:cNvSpPr txBox="1">
            <a:spLocks/>
          </p:cNvSpPr>
          <p:nvPr/>
        </p:nvSpPr>
        <p:spPr>
          <a:xfrm>
            <a:off x="12872372" y="5442243"/>
            <a:ext cx="10025089" cy="639625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Marketers must link the price to the real and perceived value of the product, but they also must take into account supply costs, seasonal discounts, and prices used by competitors.</a:t>
            </a:r>
          </a:p>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In some cases. Must link the price to the real and perceived value of the product, but they also must take into account supply costs, seasonal discounts, and prices used by competitors. In some cases. </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Additionally, a firm's finance department would be consulted. The marketing orientation is perhaps the most common orientation. </a:t>
            </a:r>
            <a:endParaRPr lang="en-US" sz="2800" dirty="0">
              <a:solidFill>
                <a:schemeClr val="tx1"/>
              </a:solidFill>
              <a:latin typeface="Lato" charset="0"/>
              <a:ea typeface="Lato" charset="0"/>
              <a:cs typeface="Lato" charset="0"/>
            </a:endParaRPr>
          </a:p>
        </p:txBody>
      </p:sp>
      <p:sp>
        <p:nvSpPr>
          <p:cNvPr id="13" name="TextBox 12">
            <a:extLst>
              <a:ext uri="{FF2B5EF4-FFF2-40B4-BE49-F238E27FC236}">
                <a16:creationId xmlns:a16="http://schemas.microsoft.com/office/drawing/2014/main" id="{2D38FAAC-105C-8C41-8BC9-46CFFF64967F}"/>
              </a:ext>
            </a:extLst>
          </p:cNvPr>
          <p:cNvSpPr txBox="1"/>
          <p:nvPr/>
        </p:nvSpPr>
        <p:spPr>
          <a:xfrm>
            <a:off x="13034208" y="4795912"/>
            <a:ext cx="5499799" cy="646331"/>
          </a:xfrm>
          <a:prstGeom prst="rect">
            <a:avLst/>
          </a:prstGeom>
        </p:spPr>
        <p:txBody>
          <a:bodyPr wrap="square" rtlCol="0">
            <a:spAutoFit/>
          </a:bodyPr>
          <a:lstStyle/>
          <a:p>
            <a:r>
              <a:rPr lang="en-US"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WRITE TITLE</a:t>
            </a:r>
          </a:p>
        </p:txBody>
      </p:sp>
    </p:spTree>
    <p:extLst>
      <p:ext uri="{BB962C8B-B14F-4D97-AF65-F5344CB8AC3E}">
        <p14:creationId xmlns:p14="http://schemas.microsoft.com/office/powerpoint/2010/main" val="904083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A56A623-8C82-4A46-BEE5-80EAAD64E5DA}"/>
              </a:ext>
            </a:extLst>
          </p:cNvPr>
          <p:cNvSpPr txBox="1"/>
          <p:nvPr/>
        </p:nvSpPr>
        <p:spPr>
          <a:xfrm>
            <a:off x="1642027" y="1753226"/>
            <a:ext cx="10762406" cy="1015663"/>
          </a:xfrm>
          <a:prstGeom prst="rect">
            <a:avLst/>
          </a:prstGeom>
          <a:noFill/>
        </p:spPr>
        <p:txBody>
          <a:bodyPr wrap="square" rtlCol="0">
            <a:spAutoFit/>
          </a:bodyPr>
          <a:lstStyle/>
          <a:p>
            <a:r>
              <a:rPr lang="en-US" sz="6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Data Modeling</a:t>
            </a:r>
          </a:p>
        </p:txBody>
      </p:sp>
      <p:sp>
        <p:nvSpPr>
          <p:cNvPr id="8" name="Subtitle 2">
            <a:extLst>
              <a:ext uri="{FF2B5EF4-FFF2-40B4-BE49-F238E27FC236}">
                <a16:creationId xmlns:a16="http://schemas.microsoft.com/office/drawing/2014/main" id="{16B7C119-D75F-814E-A580-458980662EEC}"/>
              </a:ext>
            </a:extLst>
          </p:cNvPr>
          <p:cNvSpPr txBox="1">
            <a:spLocks/>
          </p:cNvSpPr>
          <p:nvPr/>
        </p:nvSpPr>
        <p:spPr>
          <a:xfrm>
            <a:off x="1710478" y="5885247"/>
            <a:ext cx="6393925" cy="487314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With this in mind, the marketing department would inform the department to create a prototype. The production department would then start to manufacture the product, while the marketing department. With this in mind, the marketing department would inform the department to create a prototype. </a:t>
            </a:r>
          </a:p>
        </p:txBody>
      </p:sp>
      <p:sp>
        <p:nvSpPr>
          <p:cNvPr id="14" name="TextBox 13">
            <a:extLst>
              <a:ext uri="{FF2B5EF4-FFF2-40B4-BE49-F238E27FC236}">
                <a16:creationId xmlns:a16="http://schemas.microsoft.com/office/drawing/2014/main" id="{F2896CDA-CF8B-C142-825E-99A19C223697}"/>
              </a:ext>
            </a:extLst>
          </p:cNvPr>
          <p:cNvSpPr txBox="1"/>
          <p:nvPr/>
        </p:nvSpPr>
        <p:spPr>
          <a:xfrm>
            <a:off x="1823784" y="4873587"/>
            <a:ext cx="4139794"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PROJECT ONE</a:t>
            </a:r>
          </a:p>
        </p:txBody>
      </p:sp>
      <p:sp>
        <p:nvSpPr>
          <p:cNvPr id="15" name="Subtitle 2">
            <a:extLst>
              <a:ext uri="{FF2B5EF4-FFF2-40B4-BE49-F238E27FC236}">
                <a16:creationId xmlns:a16="http://schemas.microsoft.com/office/drawing/2014/main" id="{CF0F9678-8807-D84E-A8EF-AA49987C63F7}"/>
              </a:ext>
            </a:extLst>
          </p:cNvPr>
          <p:cNvSpPr txBox="1">
            <a:spLocks/>
          </p:cNvSpPr>
          <p:nvPr/>
        </p:nvSpPr>
        <p:spPr>
          <a:xfrm>
            <a:off x="8702847" y="5885247"/>
            <a:ext cx="6393925" cy="487314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With this in mind, the marketing department would inform the department to create a prototype. The production department would then start to manufacture the product, while the marketing department. With this in mind, the marketing department would inform the department to create a prototype. </a:t>
            </a:r>
          </a:p>
        </p:txBody>
      </p:sp>
      <p:sp>
        <p:nvSpPr>
          <p:cNvPr id="16" name="TextBox 15">
            <a:extLst>
              <a:ext uri="{FF2B5EF4-FFF2-40B4-BE49-F238E27FC236}">
                <a16:creationId xmlns:a16="http://schemas.microsoft.com/office/drawing/2014/main" id="{361E303D-503D-5942-B486-52A1C31424C3}"/>
              </a:ext>
            </a:extLst>
          </p:cNvPr>
          <p:cNvSpPr txBox="1"/>
          <p:nvPr/>
        </p:nvSpPr>
        <p:spPr>
          <a:xfrm>
            <a:off x="8816153" y="4873587"/>
            <a:ext cx="4139794"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PROJECT TWO</a:t>
            </a:r>
          </a:p>
        </p:txBody>
      </p:sp>
      <p:sp>
        <p:nvSpPr>
          <p:cNvPr id="17" name="Subtitle 2">
            <a:extLst>
              <a:ext uri="{FF2B5EF4-FFF2-40B4-BE49-F238E27FC236}">
                <a16:creationId xmlns:a16="http://schemas.microsoft.com/office/drawing/2014/main" id="{773FF878-1B1A-E84A-87D5-2FC8448BD984}"/>
              </a:ext>
            </a:extLst>
          </p:cNvPr>
          <p:cNvSpPr txBox="1">
            <a:spLocks/>
          </p:cNvSpPr>
          <p:nvPr/>
        </p:nvSpPr>
        <p:spPr>
          <a:xfrm>
            <a:off x="15690823" y="5885247"/>
            <a:ext cx="6393925" cy="4873141"/>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2800" dirty="0">
                <a:solidFill>
                  <a:srgbClr val="7F7F7F"/>
                </a:solidFill>
                <a:latin typeface="Lato" charset="0"/>
                <a:ea typeface="Lato" charset="0"/>
                <a:cs typeface="Lato" charset="0"/>
              </a:rPr>
              <a:t>With this in mind, the marketing department would inform the department to create a prototype. The production department would then start to manufacture the product, while the marketing department. With this in mind, the marketing department would inform the department to create a prototype. </a:t>
            </a:r>
          </a:p>
        </p:txBody>
      </p:sp>
      <p:sp>
        <p:nvSpPr>
          <p:cNvPr id="18" name="TextBox 17">
            <a:extLst>
              <a:ext uri="{FF2B5EF4-FFF2-40B4-BE49-F238E27FC236}">
                <a16:creationId xmlns:a16="http://schemas.microsoft.com/office/drawing/2014/main" id="{91EE7B0A-0021-EB48-9D5D-9299A3CC6B2D}"/>
              </a:ext>
            </a:extLst>
          </p:cNvPr>
          <p:cNvSpPr txBox="1"/>
          <p:nvPr/>
        </p:nvSpPr>
        <p:spPr>
          <a:xfrm>
            <a:off x="15804129" y="4873587"/>
            <a:ext cx="4139794" cy="646331"/>
          </a:xfrm>
          <a:prstGeom prst="rect">
            <a:avLst/>
          </a:prstGeom>
          <a:noFill/>
        </p:spPr>
        <p:txBody>
          <a:bodyPr wrap="square" rtlCol="0">
            <a:spAutoFit/>
          </a:bodyPr>
          <a:lstStyle/>
          <a:p>
            <a:r>
              <a:rPr lang="en-US" b="1" dirty="0">
                <a:solidFill>
                  <a:schemeClr val="tx2"/>
                </a:solidFill>
                <a:latin typeface="Lato" charset="0"/>
                <a:ea typeface="Lato" charset="0"/>
                <a:cs typeface="Lato" charset="0"/>
              </a:rPr>
              <a:t>PROJECT THREE</a:t>
            </a:r>
          </a:p>
        </p:txBody>
      </p:sp>
    </p:spTree>
    <p:extLst>
      <p:ext uri="{BB962C8B-B14F-4D97-AF65-F5344CB8AC3E}">
        <p14:creationId xmlns:p14="http://schemas.microsoft.com/office/powerpoint/2010/main" val="100889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6B7B5-2BF6-7A4A-BEE6-AFEC55B42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
            <a:ext cx="24377650" cy="13715857"/>
          </a:xfrm>
          <a:prstGeom prst="rect">
            <a:avLst/>
          </a:prstGeom>
        </p:spPr>
      </p:pic>
      <p:sp>
        <p:nvSpPr>
          <p:cNvPr id="9" name="TextBox 8">
            <a:extLst>
              <a:ext uri="{FF2B5EF4-FFF2-40B4-BE49-F238E27FC236}">
                <a16:creationId xmlns:a16="http://schemas.microsoft.com/office/drawing/2014/main" id="{9A56A623-8C82-4A46-BEE5-80EAAD64E5DA}"/>
              </a:ext>
            </a:extLst>
          </p:cNvPr>
          <p:cNvSpPr txBox="1"/>
          <p:nvPr/>
        </p:nvSpPr>
        <p:spPr>
          <a:xfrm>
            <a:off x="1642027" y="1753226"/>
            <a:ext cx="10762406" cy="1015663"/>
          </a:xfrm>
          <a:prstGeom prst="rect">
            <a:avLst/>
          </a:prstGeom>
          <a:noFill/>
        </p:spPr>
        <p:txBody>
          <a:bodyPr wrap="square" rtlCol="0">
            <a:spAutoFit/>
          </a:bodyPr>
          <a:lstStyle/>
          <a:p>
            <a:r>
              <a:rPr lang="en-US" sz="6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Summary &amp; Key Results</a:t>
            </a:r>
          </a:p>
        </p:txBody>
      </p:sp>
      <p:sp>
        <p:nvSpPr>
          <p:cNvPr id="10" name="Subtitle 2">
            <a:extLst>
              <a:ext uri="{FF2B5EF4-FFF2-40B4-BE49-F238E27FC236}">
                <a16:creationId xmlns:a16="http://schemas.microsoft.com/office/drawing/2014/main" id="{987E3186-B542-5E49-AB3C-5C0417788517}"/>
              </a:ext>
            </a:extLst>
          </p:cNvPr>
          <p:cNvSpPr txBox="1">
            <a:spLocks/>
          </p:cNvSpPr>
          <p:nvPr/>
        </p:nvSpPr>
        <p:spPr>
          <a:xfrm>
            <a:off x="1480193" y="5442243"/>
            <a:ext cx="9997394" cy="6457677"/>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Marketers must link the price to the real and perceived value of the product, but they also must take into account supply costs, seasonal discounts, and prices used by competitors.</a:t>
            </a:r>
          </a:p>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In some cases. Must link the price to the real and perceived value of the product, but they also must take into account supply costs, seasonal discounts, and prices used by competitors. In some cases. </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Additionally, a firm's finance department would be consulted. The marketing orientation is perhaps the most common orientation. </a:t>
            </a:r>
            <a:endParaRPr lang="en-US" sz="2800" dirty="0">
              <a:solidFill>
                <a:schemeClr val="tx1"/>
              </a:solidFill>
              <a:latin typeface="Lato" charset="0"/>
              <a:ea typeface="Lato" charset="0"/>
              <a:cs typeface="Lato" charset="0"/>
            </a:endParaRPr>
          </a:p>
        </p:txBody>
      </p:sp>
      <p:sp>
        <p:nvSpPr>
          <p:cNvPr id="11" name="TextBox 10">
            <a:extLst>
              <a:ext uri="{FF2B5EF4-FFF2-40B4-BE49-F238E27FC236}">
                <a16:creationId xmlns:a16="http://schemas.microsoft.com/office/drawing/2014/main" id="{FE1A6096-4B31-E64F-B43F-D3A0CF50D5E7}"/>
              </a:ext>
            </a:extLst>
          </p:cNvPr>
          <p:cNvSpPr txBox="1"/>
          <p:nvPr/>
        </p:nvSpPr>
        <p:spPr>
          <a:xfrm>
            <a:off x="1642027" y="4795912"/>
            <a:ext cx="5499799" cy="646331"/>
          </a:xfrm>
          <a:prstGeom prst="rect">
            <a:avLst/>
          </a:prstGeom>
        </p:spPr>
        <p:txBody>
          <a:bodyPr wrap="square" rtlCol="0">
            <a:spAutoFit/>
          </a:bodyPr>
          <a:lstStyle/>
          <a:p>
            <a:r>
              <a:rPr lang="en-US"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WRITE TITLE</a:t>
            </a:r>
          </a:p>
        </p:txBody>
      </p:sp>
      <p:sp>
        <p:nvSpPr>
          <p:cNvPr id="12" name="Subtitle 2">
            <a:extLst>
              <a:ext uri="{FF2B5EF4-FFF2-40B4-BE49-F238E27FC236}">
                <a16:creationId xmlns:a16="http://schemas.microsoft.com/office/drawing/2014/main" id="{E7D9748F-5FB9-4F4C-BC1B-750C28061612}"/>
              </a:ext>
            </a:extLst>
          </p:cNvPr>
          <p:cNvSpPr txBox="1">
            <a:spLocks/>
          </p:cNvSpPr>
          <p:nvPr/>
        </p:nvSpPr>
        <p:spPr>
          <a:xfrm>
            <a:off x="12872372" y="5442243"/>
            <a:ext cx="10025089" cy="6396250"/>
          </a:xfrm>
          <a:prstGeom prst="rect">
            <a:avLst/>
          </a:prstGeom>
        </p:spPr>
        <p:txBody>
          <a:bodyPr vert="horz" wrap="square" lIns="217433" tIns="108718" rIns="217433" bIns="10871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Marketers must link the price to the real and perceived value of the product, but they also must take into account supply costs, seasonal discounts, and prices used by competitors.</a:t>
            </a:r>
          </a:p>
          <a:p>
            <a:pPr marL="457200" indent="-457200" algn="l">
              <a:lnSpc>
                <a:spcPts val="4299"/>
              </a:lnSpc>
              <a:buFont typeface="Arial" panose="020B0604020202020204" pitchFamily="34" charset="0"/>
              <a:buChar char="•"/>
            </a:pPr>
            <a:r>
              <a:rPr lang="en-US" sz="2800" dirty="0">
                <a:solidFill>
                  <a:schemeClr val="tx1"/>
                </a:solidFill>
                <a:latin typeface="Lato" charset="0"/>
                <a:ea typeface="Lato" charset="0"/>
                <a:cs typeface="Lato" charset="0"/>
              </a:rPr>
              <a:t>In some cases. Must link the price to the real and perceived value of the product, but they also must take into account supply costs, seasonal discounts, and prices used by competitors. In some cases. </a:t>
            </a:r>
          </a:p>
          <a:p>
            <a:pPr marL="457200" indent="-457200" algn="l">
              <a:lnSpc>
                <a:spcPts val="4299"/>
              </a:lnSpc>
              <a:buFont typeface="Arial" panose="020B0604020202020204" pitchFamily="34" charset="0"/>
              <a:buChar char="•"/>
            </a:pPr>
            <a:r>
              <a:rPr lang="en-US" sz="2800" dirty="0">
                <a:solidFill>
                  <a:srgbClr val="7F7F7F"/>
                </a:solidFill>
                <a:latin typeface="Lato" charset="0"/>
                <a:ea typeface="Lato" charset="0"/>
                <a:cs typeface="Lato" charset="0"/>
              </a:rPr>
              <a:t>Additionally, a firm's finance department would be consulted. The marketing orientation is perhaps the most common orientation. </a:t>
            </a:r>
            <a:endParaRPr lang="en-US" sz="2800" dirty="0">
              <a:solidFill>
                <a:schemeClr val="tx1"/>
              </a:solidFill>
              <a:latin typeface="Lato" charset="0"/>
              <a:ea typeface="Lato" charset="0"/>
              <a:cs typeface="Lato" charset="0"/>
            </a:endParaRPr>
          </a:p>
        </p:txBody>
      </p:sp>
      <p:sp>
        <p:nvSpPr>
          <p:cNvPr id="13" name="TextBox 12">
            <a:extLst>
              <a:ext uri="{FF2B5EF4-FFF2-40B4-BE49-F238E27FC236}">
                <a16:creationId xmlns:a16="http://schemas.microsoft.com/office/drawing/2014/main" id="{2D38FAAC-105C-8C41-8BC9-46CFFF64967F}"/>
              </a:ext>
            </a:extLst>
          </p:cNvPr>
          <p:cNvSpPr txBox="1"/>
          <p:nvPr/>
        </p:nvSpPr>
        <p:spPr>
          <a:xfrm>
            <a:off x="13034208" y="4795912"/>
            <a:ext cx="5499799" cy="646331"/>
          </a:xfrm>
          <a:prstGeom prst="rect">
            <a:avLst/>
          </a:prstGeom>
        </p:spPr>
        <p:txBody>
          <a:bodyPr wrap="square" rtlCol="0">
            <a:spAutoFit/>
          </a:bodyPr>
          <a:lstStyle/>
          <a:p>
            <a:r>
              <a:rPr lang="en-US"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WRITE TITLE</a:t>
            </a:r>
          </a:p>
        </p:txBody>
      </p:sp>
    </p:spTree>
    <p:extLst>
      <p:ext uri="{BB962C8B-B14F-4D97-AF65-F5344CB8AC3E}">
        <p14:creationId xmlns:p14="http://schemas.microsoft.com/office/powerpoint/2010/main" val="3852887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6B7B5-2BF6-7A4A-BEE6-AFEC55B42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
            <a:ext cx="24377650" cy="13715857"/>
          </a:xfrm>
          <a:prstGeom prst="rect">
            <a:avLst/>
          </a:prstGeom>
        </p:spPr>
      </p:pic>
      <p:sp>
        <p:nvSpPr>
          <p:cNvPr id="9" name="TextBox 8">
            <a:extLst>
              <a:ext uri="{FF2B5EF4-FFF2-40B4-BE49-F238E27FC236}">
                <a16:creationId xmlns:a16="http://schemas.microsoft.com/office/drawing/2014/main" id="{9A56A623-8C82-4A46-BEE5-80EAAD64E5DA}"/>
              </a:ext>
            </a:extLst>
          </p:cNvPr>
          <p:cNvSpPr txBox="1"/>
          <p:nvPr/>
        </p:nvSpPr>
        <p:spPr>
          <a:xfrm>
            <a:off x="1642027" y="1753226"/>
            <a:ext cx="10762406" cy="1015663"/>
          </a:xfrm>
          <a:prstGeom prst="rect">
            <a:avLst/>
          </a:prstGeom>
          <a:noFill/>
        </p:spPr>
        <p:txBody>
          <a:bodyPr wrap="square" rtlCol="0">
            <a:spAutoFit/>
          </a:bodyPr>
          <a:lstStyle/>
          <a:p>
            <a:r>
              <a:rPr lang="en-US" sz="6000" b="1" dirty="0">
                <a:solidFill>
                  <a:schemeClr val="accent1"/>
                </a:solidFill>
                <a:latin typeface="Lato Black" panose="020F0502020204030203" pitchFamily="34" charset="0"/>
                <a:ea typeface="Lato Black" panose="020F0502020204030203" pitchFamily="34" charset="0"/>
                <a:cs typeface="Lato Black" panose="020F0502020204030203" pitchFamily="34" charset="0"/>
              </a:rPr>
              <a:t>References</a:t>
            </a:r>
          </a:p>
        </p:txBody>
      </p:sp>
      <p:grpSp>
        <p:nvGrpSpPr>
          <p:cNvPr id="8" name="Group 7">
            <a:extLst>
              <a:ext uri="{FF2B5EF4-FFF2-40B4-BE49-F238E27FC236}">
                <a16:creationId xmlns:a16="http://schemas.microsoft.com/office/drawing/2014/main" id="{12D93220-0BF6-B74A-8B08-4A18CAAA708F}"/>
              </a:ext>
            </a:extLst>
          </p:cNvPr>
          <p:cNvGrpSpPr/>
          <p:nvPr/>
        </p:nvGrpSpPr>
        <p:grpSpPr>
          <a:xfrm>
            <a:off x="1651472" y="4795912"/>
            <a:ext cx="20961264" cy="5860989"/>
            <a:chOff x="1708193" y="17485339"/>
            <a:chExt cx="20961264" cy="5860989"/>
          </a:xfrm>
        </p:grpSpPr>
        <p:sp>
          <p:nvSpPr>
            <p:cNvPr id="14" name="Rectangle 13">
              <a:extLst>
                <a:ext uri="{FF2B5EF4-FFF2-40B4-BE49-F238E27FC236}">
                  <a16:creationId xmlns:a16="http://schemas.microsoft.com/office/drawing/2014/main" id="{6DB7B097-D774-2F47-9E22-B199321107E1}"/>
                </a:ext>
              </a:extLst>
            </p:cNvPr>
            <p:cNvSpPr/>
            <p:nvPr/>
          </p:nvSpPr>
          <p:spPr>
            <a:xfrm>
              <a:off x="1708193" y="18514236"/>
              <a:ext cx="20961264" cy="4832092"/>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7F7F7F"/>
                  </a:solidFill>
                  <a:latin typeface="Lato" charset="0"/>
                  <a:ea typeface="Lato" charset="0"/>
                  <a:cs typeface="Lato" charset="0"/>
                </a:rPr>
                <a:t>With this in mind, the marketing department would inform the department to create a prototype. Marketers must link the price to the real and perceived value of the product, but they also must take into account supply costs, seasonal discounts, and prices used by competitors. In some cases.</a:t>
              </a:r>
            </a:p>
            <a:p>
              <a:pPr marL="457200" indent="-457200">
                <a:buFont typeface="Arial" panose="020B0604020202020204" pitchFamily="34" charset="0"/>
                <a:buChar char="•"/>
              </a:pPr>
              <a:endParaRPr lang="en-US" sz="2800" dirty="0">
                <a:solidFill>
                  <a:srgbClr val="7F7F7F"/>
                </a:solidFill>
                <a:latin typeface="Lato" charset="0"/>
                <a:ea typeface="Lato" charset="0"/>
                <a:cs typeface="Lato" charset="0"/>
              </a:endParaRPr>
            </a:p>
            <a:p>
              <a:pPr marL="457200" indent="-457200">
                <a:buFont typeface="Arial" panose="020B0604020202020204" pitchFamily="34" charset="0"/>
                <a:buChar char="•"/>
              </a:pPr>
              <a:r>
                <a:rPr lang="en-US" sz="2800" dirty="0">
                  <a:solidFill>
                    <a:srgbClr val="7F7F7F"/>
                  </a:solidFill>
                  <a:latin typeface="Lato" charset="0"/>
                  <a:ea typeface="Lato" charset="0"/>
                  <a:cs typeface="Lato" charset="0"/>
                </a:rPr>
                <a:t>The production department would then start to manufacture the product, while the marketing department. Marketers must link the price to the real and perceived value of the product, but they also must take into account supply costs, seasonal discounts, and prices used by competitors. In some cases.</a:t>
              </a:r>
            </a:p>
            <a:p>
              <a:pPr marL="457200" indent="-457200">
                <a:buFont typeface="Arial" panose="020B0604020202020204" pitchFamily="34" charset="0"/>
                <a:buChar char="•"/>
              </a:pPr>
              <a:endParaRPr lang="en-US" sz="2800" dirty="0">
                <a:solidFill>
                  <a:srgbClr val="7F7F7F"/>
                </a:solidFill>
                <a:latin typeface="Lato" charset="0"/>
                <a:ea typeface="Lato" charset="0"/>
                <a:cs typeface="Lato" charset="0"/>
              </a:endParaRPr>
            </a:p>
            <a:p>
              <a:pPr marL="457200" indent="-457200">
                <a:buFont typeface="Arial" panose="020B0604020202020204" pitchFamily="34" charset="0"/>
                <a:buChar char="•"/>
              </a:pPr>
              <a:r>
                <a:rPr lang="en-US" sz="2800" dirty="0">
                  <a:solidFill>
                    <a:srgbClr val="7F7F7F"/>
                  </a:solidFill>
                  <a:latin typeface="Lato" charset="0"/>
                  <a:ea typeface="Lato" charset="0"/>
                  <a:cs typeface="Lato" charset="0"/>
                </a:rPr>
                <a:t>Additionally, a firm's finance department would be consulted. The marketing orientation is perhaps the most common orientation. Marketers must link the price to the real and perceived value of the product, but they also must take into account supply costs, seasonal discounts, and prices used by competitors. In some cases.</a:t>
              </a:r>
            </a:p>
          </p:txBody>
        </p:sp>
        <p:sp>
          <p:nvSpPr>
            <p:cNvPr id="15" name="TextBox 14">
              <a:extLst>
                <a:ext uri="{FF2B5EF4-FFF2-40B4-BE49-F238E27FC236}">
                  <a16:creationId xmlns:a16="http://schemas.microsoft.com/office/drawing/2014/main" id="{3BC2219D-9B08-0347-8CF4-463605673AB3}"/>
                </a:ext>
              </a:extLst>
            </p:cNvPr>
            <p:cNvSpPr txBox="1"/>
            <p:nvPr/>
          </p:nvSpPr>
          <p:spPr>
            <a:xfrm>
              <a:off x="1708195" y="17485339"/>
              <a:ext cx="5744522" cy="646331"/>
            </a:xfrm>
            <a:prstGeom prst="rect">
              <a:avLst/>
            </a:prstGeom>
            <a:noFill/>
          </p:spPr>
          <p:txBody>
            <a:bodyPr wrap="square" rtlCol="0">
              <a:spAutoFit/>
            </a:bodyPr>
            <a:lstStyle/>
            <a:p>
              <a:r>
                <a:rPr lang="en-US"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WRITE HERE YOUR TITLE</a:t>
              </a:r>
            </a:p>
          </p:txBody>
        </p:sp>
      </p:grpSp>
    </p:spTree>
    <p:extLst>
      <p:ext uri="{BB962C8B-B14F-4D97-AF65-F5344CB8AC3E}">
        <p14:creationId xmlns:p14="http://schemas.microsoft.com/office/powerpoint/2010/main" val="2369890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1C42D-4DD5-5841-B097-0D674075F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
            <a:ext cx="24377650" cy="13715857"/>
          </a:xfrm>
          <a:prstGeom prst="rect">
            <a:avLst/>
          </a:prstGeom>
        </p:spPr>
      </p:pic>
      <p:grpSp>
        <p:nvGrpSpPr>
          <p:cNvPr id="10" name="Group 9">
            <a:extLst>
              <a:ext uri="{FF2B5EF4-FFF2-40B4-BE49-F238E27FC236}">
                <a16:creationId xmlns:a16="http://schemas.microsoft.com/office/drawing/2014/main" id="{E3BA9764-5F0A-7B48-A5D9-EFBE55430B73}"/>
              </a:ext>
            </a:extLst>
          </p:cNvPr>
          <p:cNvGrpSpPr/>
          <p:nvPr/>
        </p:nvGrpSpPr>
        <p:grpSpPr>
          <a:xfrm>
            <a:off x="7048312" y="4600493"/>
            <a:ext cx="13434247" cy="5211160"/>
            <a:chOff x="6571234" y="2797763"/>
            <a:chExt cx="9455152" cy="5211160"/>
          </a:xfrm>
        </p:grpSpPr>
        <p:grpSp>
          <p:nvGrpSpPr>
            <p:cNvPr id="9" name="Group 8">
              <a:extLst>
                <a:ext uri="{FF2B5EF4-FFF2-40B4-BE49-F238E27FC236}">
                  <a16:creationId xmlns:a16="http://schemas.microsoft.com/office/drawing/2014/main" id="{D2598473-D86A-204E-8517-1BE03E800D2D}"/>
                </a:ext>
              </a:extLst>
            </p:cNvPr>
            <p:cNvGrpSpPr/>
            <p:nvPr/>
          </p:nvGrpSpPr>
          <p:grpSpPr>
            <a:xfrm>
              <a:off x="6571234" y="4838824"/>
              <a:ext cx="9455152" cy="3170099"/>
              <a:chOff x="6571234" y="5297438"/>
              <a:chExt cx="9455152" cy="3170099"/>
            </a:xfrm>
          </p:grpSpPr>
          <p:sp>
            <p:nvSpPr>
              <p:cNvPr id="6" name="TextBox 5"/>
              <p:cNvSpPr txBox="1"/>
              <p:nvPr/>
            </p:nvSpPr>
            <p:spPr>
              <a:xfrm>
                <a:off x="6571234" y="5297438"/>
                <a:ext cx="9455152" cy="3170099"/>
              </a:xfrm>
              <a:prstGeom prst="rect">
                <a:avLst/>
              </a:prstGeom>
              <a:noFill/>
            </p:spPr>
            <p:txBody>
              <a:bodyPr wrap="square" rtlCol="0">
                <a:spAutoFit/>
              </a:bodyPr>
              <a:lstStyle/>
              <a:p>
                <a:r>
                  <a:rPr lang="en-US" sz="10000" b="1" dirty="0">
                    <a:solidFill>
                      <a:schemeClr val="tx2"/>
                    </a:solidFill>
                    <a:latin typeface="Lato Black" panose="020F0502020204030203" pitchFamily="34" charset="0"/>
                    <a:ea typeface="Lato Black" panose="020F0502020204030203" pitchFamily="34" charset="0"/>
                    <a:cs typeface="Lato Black" panose="020F0502020204030203" pitchFamily="34" charset="0"/>
                  </a:rPr>
                  <a:t>Thank you! Questions?</a:t>
                </a:r>
              </a:p>
            </p:txBody>
          </p:sp>
          <p:sp>
            <p:nvSpPr>
              <p:cNvPr id="18" name="TextBox 17">
                <a:extLst>
                  <a:ext uri="{FF2B5EF4-FFF2-40B4-BE49-F238E27FC236}">
                    <a16:creationId xmlns:a16="http://schemas.microsoft.com/office/drawing/2014/main" id="{9B57B822-7A0C-6848-BB12-849399ADD4F0}"/>
                  </a:ext>
                </a:extLst>
              </p:cNvPr>
              <p:cNvSpPr txBox="1"/>
              <p:nvPr/>
            </p:nvSpPr>
            <p:spPr>
              <a:xfrm>
                <a:off x="6571234" y="7125058"/>
                <a:ext cx="9455152" cy="1200329"/>
              </a:xfrm>
              <a:prstGeom prst="rect">
                <a:avLst/>
              </a:prstGeom>
              <a:noFill/>
            </p:spPr>
            <p:txBody>
              <a:bodyPr wrap="square" rtlCol="0">
                <a:spAutoFit/>
              </a:bodyPr>
              <a:lstStyle/>
              <a:p>
                <a:r>
                  <a:rPr lang="en-US" b="1" spc="300" dirty="0">
                    <a:latin typeface="Lato" panose="020F0502020204030203" pitchFamily="34" charset="0"/>
                    <a:ea typeface="Lato" panose="020F0502020204030203" pitchFamily="34" charset="0"/>
                    <a:cs typeface="Lato" panose="020F0502020204030203" pitchFamily="34" charset="0"/>
                  </a:rPr>
                  <a:t>Team MLAIRE</a:t>
                </a:r>
              </a:p>
              <a:p>
                <a:r>
                  <a:rPr lang="en-US" spc="300" dirty="0">
                    <a:latin typeface="Lato" panose="020F0502020204030203" pitchFamily="34" charset="0"/>
                    <a:ea typeface="Lato" panose="020F0502020204030203" pitchFamily="34" charset="0"/>
                    <a:cs typeface="Lato" panose="020F0502020204030203" pitchFamily="34" charset="0"/>
                  </a:rPr>
                  <a:t>(</a:t>
                </a:r>
                <a:r>
                  <a:rPr lang="en-US" b="1" u="sng" spc="300" dirty="0">
                    <a:latin typeface="Lato" panose="020F0502020204030203" pitchFamily="34" charset="0"/>
                    <a:ea typeface="Lato" panose="020F0502020204030203" pitchFamily="34" charset="0"/>
                    <a:cs typeface="Lato" panose="020F0502020204030203" pitchFamily="34" charset="0"/>
                  </a:rPr>
                  <a:t>M</a:t>
                </a:r>
                <a:r>
                  <a:rPr lang="en-US" spc="300" dirty="0">
                    <a:latin typeface="Lato" panose="020F0502020204030203" pitchFamily="34" charset="0"/>
                    <a:ea typeface="Lato" panose="020F0502020204030203" pitchFamily="34" charset="0"/>
                    <a:cs typeface="Lato" panose="020F0502020204030203" pitchFamily="34" charset="0"/>
                  </a:rPr>
                  <a:t>achine</a:t>
                </a:r>
                <a:r>
                  <a:rPr lang="en-US" b="1" spc="300" dirty="0">
                    <a:latin typeface="Lato" panose="020F0502020204030203" pitchFamily="34" charset="0"/>
                    <a:ea typeface="Lato" panose="020F0502020204030203" pitchFamily="34" charset="0"/>
                    <a:cs typeface="Lato" panose="020F0502020204030203" pitchFamily="34" charset="0"/>
                  </a:rPr>
                  <a:t> </a:t>
                </a:r>
                <a:r>
                  <a:rPr lang="en-US" b="1" u="sng" spc="300" dirty="0">
                    <a:latin typeface="Lato" panose="020F0502020204030203" pitchFamily="34" charset="0"/>
                    <a:ea typeface="Lato" panose="020F0502020204030203" pitchFamily="34" charset="0"/>
                    <a:cs typeface="Lato" panose="020F0502020204030203" pitchFamily="34" charset="0"/>
                  </a:rPr>
                  <a:t>L</a:t>
                </a:r>
                <a:r>
                  <a:rPr lang="en-US" spc="300" dirty="0">
                    <a:latin typeface="Lato" panose="020F0502020204030203" pitchFamily="34" charset="0"/>
                    <a:ea typeface="Lato" panose="020F0502020204030203" pitchFamily="34" charset="0"/>
                    <a:cs typeface="Lato" panose="020F0502020204030203" pitchFamily="34" charset="0"/>
                  </a:rPr>
                  <a:t>earning</a:t>
                </a:r>
                <a:r>
                  <a:rPr lang="en-US" b="1" spc="300" dirty="0">
                    <a:latin typeface="Lato" panose="020F0502020204030203" pitchFamily="34" charset="0"/>
                    <a:ea typeface="Lato" panose="020F0502020204030203" pitchFamily="34" charset="0"/>
                    <a:cs typeface="Lato" panose="020F0502020204030203" pitchFamily="34" charset="0"/>
                  </a:rPr>
                  <a:t> </a:t>
                </a:r>
                <a:r>
                  <a:rPr lang="en-US" b="1" u="sng" spc="300" dirty="0">
                    <a:latin typeface="Lato" panose="020F0502020204030203" pitchFamily="34" charset="0"/>
                    <a:ea typeface="Lato" panose="020F0502020204030203" pitchFamily="34" charset="0"/>
                    <a:cs typeface="Lato" panose="020F0502020204030203" pitchFamily="34" charset="0"/>
                  </a:rPr>
                  <a:t>A</a:t>
                </a:r>
                <a:r>
                  <a:rPr lang="en-US" spc="300" dirty="0">
                    <a:latin typeface="Lato" panose="020F0502020204030203" pitchFamily="34" charset="0"/>
                    <a:ea typeface="Lato" panose="020F0502020204030203" pitchFamily="34" charset="0"/>
                    <a:cs typeface="Lato" panose="020F0502020204030203" pitchFamily="34" charset="0"/>
                  </a:rPr>
                  <a:t>rtificial</a:t>
                </a:r>
                <a:r>
                  <a:rPr lang="en-US" b="1" spc="300" dirty="0">
                    <a:latin typeface="Lato" panose="020F0502020204030203" pitchFamily="34" charset="0"/>
                    <a:ea typeface="Lato" panose="020F0502020204030203" pitchFamily="34" charset="0"/>
                    <a:cs typeface="Lato" panose="020F0502020204030203" pitchFamily="34" charset="0"/>
                  </a:rPr>
                  <a:t> </a:t>
                </a:r>
                <a:r>
                  <a:rPr lang="en-US" b="1" u="sng" spc="300" dirty="0">
                    <a:latin typeface="Lato" panose="020F0502020204030203" pitchFamily="34" charset="0"/>
                    <a:ea typeface="Lato" panose="020F0502020204030203" pitchFamily="34" charset="0"/>
                    <a:cs typeface="Lato" panose="020F0502020204030203" pitchFamily="34" charset="0"/>
                  </a:rPr>
                  <a:t>I</a:t>
                </a:r>
                <a:r>
                  <a:rPr lang="en-US" spc="300" dirty="0">
                    <a:latin typeface="Lato" panose="020F0502020204030203" pitchFamily="34" charset="0"/>
                    <a:ea typeface="Lato" panose="020F0502020204030203" pitchFamily="34" charset="0"/>
                    <a:cs typeface="Lato" panose="020F0502020204030203" pitchFamily="34" charset="0"/>
                  </a:rPr>
                  <a:t>ntelligence</a:t>
                </a:r>
                <a:r>
                  <a:rPr lang="en-US" b="1" spc="300" dirty="0">
                    <a:latin typeface="Lato" panose="020F0502020204030203" pitchFamily="34" charset="0"/>
                    <a:ea typeface="Lato" panose="020F0502020204030203" pitchFamily="34" charset="0"/>
                    <a:cs typeface="Lato" panose="020F0502020204030203" pitchFamily="34" charset="0"/>
                  </a:rPr>
                  <a:t> </a:t>
                </a:r>
                <a:r>
                  <a:rPr lang="en-US" b="1" u="sng" spc="300" dirty="0">
                    <a:latin typeface="Lato" panose="020F0502020204030203" pitchFamily="34" charset="0"/>
                    <a:ea typeface="Lato" panose="020F0502020204030203" pitchFamily="34" charset="0"/>
                    <a:cs typeface="Lato" panose="020F0502020204030203" pitchFamily="34" charset="0"/>
                  </a:rPr>
                  <a:t>R</a:t>
                </a:r>
                <a:r>
                  <a:rPr lang="en-US" spc="300" dirty="0">
                    <a:latin typeface="Lato" panose="020F0502020204030203" pitchFamily="34" charset="0"/>
                    <a:ea typeface="Lato" panose="020F0502020204030203" pitchFamily="34" charset="0"/>
                    <a:cs typeface="Lato" panose="020F0502020204030203" pitchFamily="34" charset="0"/>
                  </a:rPr>
                  <a:t>eal </a:t>
                </a:r>
                <a:r>
                  <a:rPr lang="en-US" b="1" u="sng" spc="300" dirty="0">
                    <a:latin typeface="Lato" panose="020F0502020204030203" pitchFamily="34" charset="0"/>
                    <a:ea typeface="Lato" panose="020F0502020204030203" pitchFamily="34" charset="0"/>
                    <a:cs typeface="Lato" panose="020F0502020204030203" pitchFamily="34" charset="0"/>
                  </a:rPr>
                  <a:t>E</a:t>
                </a:r>
                <a:r>
                  <a:rPr lang="en-US" spc="300" dirty="0">
                    <a:latin typeface="Lato" panose="020F0502020204030203" pitchFamily="34" charset="0"/>
                    <a:ea typeface="Lato" panose="020F0502020204030203" pitchFamily="34" charset="0"/>
                    <a:cs typeface="Lato" panose="020F0502020204030203" pitchFamily="34" charset="0"/>
                  </a:rPr>
                  <a:t>state)</a:t>
                </a:r>
              </a:p>
            </p:txBody>
          </p:sp>
        </p:grpSp>
        <p:sp>
          <p:nvSpPr>
            <p:cNvPr id="19" name="Shape 2624">
              <a:extLst>
                <a:ext uri="{FF2B5EF4-FFF2-40B4-BE49-F238E27FC236}">
                  <a16:creationId xmlns:a16="http://schemas.microsoft.com/office/drawing/2014/main" id="{1712C0FA-AED5-4348-91F6-67A07DABFBDA}"/>
                </a:ext>
              </a:extLst>
            </p:cNvPr>
            <p:cNvSpPr/>
            <p:nvPr/>
          </p:nvSpPr>
          <p:spPr>
            <a:xfrm>
              <a:off x="6635402" y="2797763"/>
              <a:ext cx="1402334" cy="1402334"/>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grpSp>
    </p:spTree>
    <p:extLst>
      <p:ext uri="{BB962C8B-B14F-4D97-AF65-F5344CB8AC3E}">
        <p14:creationId xmlns:p14="http://schemas.microsoft.com/office/powerpoint/2010/main" val="743375437"/>
      </p:ext>
    </p:extLst>
  </p:cSld>
  <p:clrMapOvr>
    <a:masterClrMapping/>
  </p:clrMapOvr>
</p:sld>
</file>

<file path=ppt/theme/theme1.xml><?xml version="1.0" encoding="utf-8"?>
<a:theme xmlns:a="http://schemas.openxmlformats.org/drawingml/2006/main" name="Office Theme">
  <a:themeElements>
    <a:clrScheme name="rs01">
      <a:dk1>
        <a:srgbClr val="7F7F7F"/>
      </a:dk1>
      <a:lt1>
        <a:srgbClr val="FFFFFF"/>
      </a:lt1>
      <a:dk2>
        <a:srgbClr val="000000"/>
      </a:dk2>
      <a:lt2>
        <a:srgbClr val="FFFFFF"/>
      </a:lt2>
      <a:accent1>
        <a:srgbClr val="B90816"/>
      </a:accent1>
      <a:accent2>
        <a:srgbClr val="E43834"/>
      </a:accent2>
      <a:accent3>
        <a:srgbClr val="DEDFDE"/>
      </a:accent3>
      <a:accent4>
        <a:srgbClr val="F8F9F8"/>
      </a:accent4>
      <a:accent5>
        <a:srgbClr val="CDE8FC"/>
      </a:accent5>
      <a:accent6>
        <a:srgbClr val="17364F"/>
      </a:accent6>
      <a:hlink>
        <a:srgbClr val="4B5050"/>
      </a:hlink>
      <a:folHlink>
        <a:srgbClr val="19BB9B"/>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41023</TotalTime>
  <Words>1315</Words>
  <Application>Microsoft Macintosh PowerPoint</Application>
  <PresentationFormat>Custom</PresentationFormat>
  <Paragraphs>94</Paragraphs>
  <Slides>13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Gill Sans</vt:lpstr>
      <vt:lpstr>Lato</vt:lpstr>
      <vt:lpstr>Lato Black</vt:lpstr>
      <vt:lpstr>Lato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Presentations</dc:title>
  <dc:subject/>
  <dc:creator/>
  <cp:keywords/>
  <dc:description/>
  <cp:lastModifiedBy>Chi Iong Ansjory</cp:lastModifiedBy>
  <cp:revision>10098</cp:revision>
  <dcterms:created xsi:type="dcterms:W3CDTF">2014-11-12T21:47:38Z</dcterms:created>
  <dcterms:modified xsi:type="dcterms:W3CDTF">2018-12-02T21:26:45Z</dcterms:modified>
  <cp:category/>
</cp:coreProperties>
</file>